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5191C91-99EE-4134-B637-6578C9D10037}">
          <p14:sldIdLst>
            <p14:sldId id="257"/>
            <p14:sldId id="258"/>
          </p14:sldIdLst>
        </p14:section>
        <p14:section name="Untitled Section" id="{B5378731-811B-4497-9172-3727C8E05DBA}">
          <p14:sldIdLst>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4" d="100"/>
          <a:sy n="54" d="100"/>
        </p:scale>
        <p:origin x="674" y="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D5A9-CA5E-4045-84E7-9938A0B02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762554A-188C-4839-B38E-A9A79887AF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7FA3017-39F0-47FB-8D3D-C78ACD265C37}"/>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279E843F-4D88-44C4-8D6A-197752CB61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A8CA158-571F-475B-BA49-52634C814FB5}"/>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160937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6D430-0479-4662-8CB3-06A57D1966E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031D99-569C-4573-B6B4-0971B5D7F2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FDD6434-4EBB-4E3A-B432-F30302A2DBC8}"/>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CE93E111-CC90-4420-BD94-AD5A9C6DD5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745B46-0D66-4D01-A058-F48ADF469538}"/>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232481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445F97-28F9-49E7-B261-A032559A26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4CCCE0A-D068-4CF8-89E3-681DE9CF48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B3D7CE-A69A-41CB-8098-645A003D0C6B}"/>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3BE64107-5FF8-41FE-91D4-15024B157C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23698D-916B-41A3-9EC4-35CB7678C330}"/>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412507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2AC59-9372-4D73-A063-0D4D8A40E89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A97FDC7-1250-42AF-A26D-91AD974EB8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FA15543-89E6-4727-8B74-65A44F98252B}"/>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BB860530-5B1E-423E-8C38-D41CDD51DA8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7FBA7F-582D-4860-B2FA-1857AF2FC630}"/>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98769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9458-3F50-480C-898B-D27EC91479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8AF3D3D-9A3C-4CB9-A476-2F81E0BE9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A7ABE-70B5-4652-873B-91ECC39415DF}"/>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45EA9E71-A904-4038-A588-6CBB43E6B46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D4A1AA-4DD8-4CB9-99FA-164E6038CA83}"/>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332980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D066-5352-44DD-AD32-523BC9EDA6E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E3E4031-C92F-4117-84B5-A8B342510A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105AB07-0699-4215-96D1-0799B37424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0E14958-BE3A-4C98-8D41-8FFA4FAC1C85}"/>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6" name="Footer Placeholder 5">
            <a:extLst>
              <a:ext uri="{FF2B5EF4-FFF2-40B4-BE49-F238E27FC236}">
                <a16:creationId xmlns:a16="http://schemas.microsoft.com/office/drawing/2014/main" id="{FAE4419E-019D-4D8B-9F0D-D6E925F1C78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39552CD-34C9-4EC4-9DB5-BFAEE1E80875}"/>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30648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F7F8-A47A-4777-9F1A-A017CD640AF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5CDBCBF-5512-44C8-88F5-3207AF740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453EA-0F50-4F8A-8754-0996CE2EF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F7CE0E9-5EC5-4703-8A5A-BBCD1CA84B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66F8D3-B730-4129-9119-5B4E7BCBBF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2617B58-7427-4BB7-950D-185B92A72FC1}"/>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8" name="Footer Placeholder 7">
            <a:extLst>
              <a:ext uri="{FF2B5EF4-FFF2-40B4-BE49-F238E27FC236}">
                <a16:creationId xmlns:a16="http://schemas.microsoft.com/office/drawing/2014/main" id="{E9F0D215-4D9F-40CE-9F47-1BEDD3C54C5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4FF5868-AF9A-4C62-AA14-B0593BF46C14}"/>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36741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D0AC-0FFB-4734-B238-9F2DC22AAAD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B3C39B5-8E12-4C8A-8969-FDF4856CFAFC}"/>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4" name="Footer Placeholder 3">
            <a:extLst>
              <a:ext uri="{FF2B5EF4-FFF2-40B4-BE49-F238E27FC236}">
                <a16:creationId xmlns:a16="http://schemas.microsoft.com/office/drawing/2014/main" id="{4FDD5CF1-607A-4A73-BF6D-5722514C1D0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67ED5BA-4913-402B-8366-06B233E634EA}"/>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188738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F57DD1-62CC-4FA8-8E73-07DAAABAAE0D}"/>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3" name="Footer Placeholder 2">
            <a:extLst>
              <a:ext uri="{FF2B5EF4-FFF2-40B4-BE49-F238E27FC236}">
                <a16:creationId xmlns:a16="http://schemas.microsoft.com/office/drawing/2014/main" id="{51EFBBB1-DED0-429D-9691-6DBBA2D48E6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3FD7FA3-5D05-4FEA-836D-EAAF3AD20DC9}"/>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269479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0F35A-5862-4A6C-9123-C03327CDD7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0E72388-4F2F-4B2F-A27B-3F306FDCA4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853719B-EE25-4774-B699-6A6B4BD04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12B8C8-AB76-4F3C-B078-130D04461F26}"/>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6" name="Footer Placeholder 5">
            <a:extLst>
              <a:ext uri="{FF2B5EF4-FFF2-40B4-BE49-F238E27FC236}">
                <a16:creationId xmlns:a16="http://schemas.microsoft.com/office/drawing/2014/main" id="{D97DD693-5E8B-49F6-A78C-24FE687370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04648F5-D81C-49F0-A6A1-6AF9A21D3F70}"/>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372520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C7D8-75A9-4598-A9D4-D143CAC5A3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720C7DF-A082-44DA-B57F-A8D1B56CE3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BA9B3FF-0BBD-4E3B-A078-C7252C89F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860AA-07C2-4F29-9CDB-BAAC77F9697F}"/>
              </a:ext>
            </a:extLst>
          </p:cNvPr>
          <p:cNvSpPr>
            <a:spLocks noGrp="1"/>
          </p:cNvSpPr>
          <p:nvPr>
            <p:ph type="dt" sz="half" idx="10"/>
          </p:nvPr>
        </p:nvSpPr>
        <p:spPr/>
        <p:txBody>
          <a:bodyPr/>
          <a:lstStyle/>
          <a:p>
            <a:fld id="{4C9E094A-079D-4F4C-9A7D-29196D52B9B0}" type="datetimeFigureOut">
              <a:rPr lang="en-CA" smtClean="0"/>
              <a:t>2021-09-03</a:t>
            </a:fld>
            <a:endParaRPr lang="en-CA"/>
          </a:p>
        </p:txBody>
      </p:sp>
      <p:sp>
        <p:nvSpPr>
          <p:cNvPr id="6" name="Footer Placeholder 5">
            <a:extLst>
              <a:ext uri="{FF2B5EF4-FFF2-40B4-BE49-F238E27FC236}">
                <a16:creationId xmlns:a16="http://schemas.microsoft.com/office/drawing/2014/main" id="{47974D0A-6223-41C4-A022-7375E9F52D7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29E94CB-9492-4914-9CA9-1840A4AD7B9A}"/>
              </a:ext>
            </a:extLst>
          </p:cNvPr>
          <p:cNvSpPr>
            <a:spLocks noGrp="1"/>
          </p:cNvSpPr>
          <p:nvPr>
            <p:ph type="sldNum" sz="quarter" idx="12"/>
          </p:nvPr>
        </p:nvSpPr>
        <p:spPr/>
        <p:txBody>
          <a:bodyPr/>
          <a:lstStyle/>
          <a:p>
            <a:fld id="{6E5A18FA-007D-4747-8339-2D5002DF1396}" type="slidenum">
              <a:rPr lang="en-CA" smtClean="0"/>
              <a:t>‹#›</a:t>
            </a:fld>
            <a:endParaRPr lang="en-CA"/>
          </a:p>
        </p:txBody>
      </p:sp>
    </p:spTree>
    <p:extLst>
      <p:ext uri="{BB962C8B-B14F-4D97-AF65-F5344CB8AC3E}">
        <p14:creationId xmlns:p14="http://schemas.microsoft.com/office/powerpoint/2010/main" val="158764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DDAF6-3D52-409C-9F4C-5179DA4322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E94782C-150E-4777-A406-E809EF426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64CB5C-3438-4745-B96A-2D7B71775A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E094A-079D-4F4C-9A7D-29196D52B9B0}" type="datetimeFigureOut">
              <a:rPr lang="en-CA" smtClean="0"/>
              <a:t>2021-09-03</a:t>
            </a:fld>
            <a:endParaRPr lang="en-CA"/>
          </a:p>
        </p:txBody>
      </p:sp>
      <p:sp>
        <p:nvSpPr>
          <p:cNvPr id="5" name="Footer Placeholder 4">
            <a:extLst>
              <a:ext uri="{FF2B5EF4-FFF2-40B4-BE49-F238E27FC236}">
                <a16:creationId xmlns:a16="http://schemas.microsoft.com/office/drawing/2014/main" id="{E733F21D-2176-4B7B-A777-F192EC99D1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E82AF15-FF37-4DC9-9DFF-0422004B65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A18FA-007D-4747-8339-2D5002DF1396}" type="slidenum">
              <a:rPr lang="en-CA" smtClean="0"/>
              <a:t>‹#›</a:t>
            </a:fld>
            <a:endParaRPr lang="en-CA"/>
          </a:p>
        </p:txBody>
      </p:sp>
    </p:spTree>
    <p:extLst>
      <p:ext uri="{BB962C8B-B14F-4D97-AF65-F5344CB8AC3E}">
        <p14:creationId xmlns:p14="http://schemas.microsoft.com/office/powerpoint/2010/main" val="2093734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844BE-0E74-446F-842F-4E55CBB58A73}"/>
              </a:ext>
            </a:extLst>
          </p:cNvPr>
          <p:cNvSpPr>
            <a:spLocks noGrp="1"/>
          </p:cNvSpPr>
          <p:nvPr>
            <p:ph type="title"/>
          </p:nvPr>
        </p:nvSpPr>
        <p:spPr/>
        <p:txBody>
          <a:bodyPr/>
          <a:lstStyle/>
          <a:p>
            <a:pPr algn="ctr"/>
            <a:r>
              <a:rPr lang="en-CA" dirty="0">
                <a:latin typeface="Arial" panose="020B0604020202020204" pitchFamily="34" charset="0"/>
                <a:cs typeface="Arial" panose="020B0604020202020204" pitchFamily="34" charset="0"/>
              </a:rPr>
              <a:t>The Bible and How to Read It</a:t>
            </a:r>
          </a:p>
        </p:txBody>
      </p:sp>
      <p:sp>
        <p:nvSpPr>
          <p:cNvPr id="3" name="Content Placeholder 2">
            <a:extLst>
              <a:ext uri="{FF2B5EF4-FFF2-40B4-BE49-F238E27FC236}">
                <a16:creationId xmlns:a16="http://schemas.microsoft.com/office/drawing/2014/main" id="{94B1C6B6-3E2E-4BD3-886B-7F2DA9A125B6}"/>
              </a:ext>
            </a:extLst>
          </p:cNvPr>
          <p:cNvSpPr>
            <a:spLocks noGrp="1"/>
          </p:cNvSpPr>
          <p:nvPr>
            <p:ph idx="1"/>
          </p:nvPr>
        </p:nvSpPr>
        <p:spPr/>
        <p:txBody>
          <a:bodyPr/>
          <a:lstStyle/>
          <a:p>
            <a:pPr marL="0" indent="0">
              <a:buNone/>
            </a:pPr>
            <a:endParaRPr lang="en-CA" dirty="0"/>
          </a:p>
          <a:p>
            <a:pPr marL="0" indent="0" algn="ctr">
              <a:buNone/>
            </a:pPr>
            <a:r>
              <a:rPr lang="en-CA" sz="3200" dirty="0">
                <a:latin typeface="Arial" panose="020B0604020202020204" pitchFamily="34" charset="0"/>
                <a:cs typeface="Arial" panose="020B0604020202020204" pitchFamily="34" charset="0"/>
              </a:rPr>
              <a:t>Session 1</a:t>
            </a:r>
          </a:p>
          <a:p>
            <a:pPr marL="0" indent="0" algn="ctr">
              <a:buNone/>
            </a:pPr>
            <a:endParaRPr lang="en-CA" sz="3200" dirty="0">
              <a:latin typeface="Arial" panose="020B0604020202020204" pitchFamily="34" charset="0"/>
              <a:cs typeface="Arial" panose="020B0604020202020204" pitchFamily="34" charset="0"/>
            </a:endParaRPr>
          </a:p>
          <a:p>
            <a:pPr marL="0" indent="0" algn="ctr">
              <a:buNone/>
            </a:pPr>
            <a:r>
              <a:rPr lang="en-CA" sz="3200" dirty="0">
                <a:latin typeface="Arial" panose="020B0604020202020204" pitchFamily="34" charset="0"/>
                <a:cs typeface="Arial" panose="020B0604020202020204" pitchFamily="34" charset="0"/>
              </a:rPr>
              <a:t>Introduction and How was the Bible Written and Transmitted</a:t>
            </a:r>
          </a:p>
          <a:p>
            <a:endParaRPr lang="en-CA" dirty="0"/>
          </a:p>
        </p:txBody>
      </p:sp>
    </p:spTree>
    <p:extLst>
      <p:ext uri="{BB962C8B-B14F-4D97-AF65-F5344CB8AC3E}">
        <p14:creationId xmlns:p14="http://schemas.microsoft.com/office/powerpoint/2010/main" val="401317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CA386-D8EA-4BD6-89C7-6B5196EC6208}"/>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FEC0799F-A9AF-46A1-BBC1-D983CB85E286}"/>
              </a:ext>
            </a:extLst>
          </p:cNvPr>
          <p:cNvSpPr>
            <a:spLocks noGrp="1"/>
          </p:cNvSpPr>
          <p:nvPr>
            <p:ph idx="1"/>
          </p:nvPr>
        </p:nvSpPr>
        <p:spPr/>
        <p:txBody>
          <a:bodyPr>
            <a:normAutofit lnSpcReduction="10000"/>
          </a:bodyPr>
          <a:lstStyle/>
          <a:p>
            <a:r>
              <a:rPr lang="en-CA" dirty="0"/>
              <a:t>A book with pages in the form similar to ours (known technically as codex) made its appearance not long after the end of the apostolic age and quickly became popular in Christian circles. </a:t>
            </a:r>
          </a:p>
          <a:p>
            <a:r>
              <a:rPr lang="en-CA" dirty="0"/>
              <a:t>The books mentioned in the Bible (2Ti) were rolls of papyrus. The longest books of the NT (Luke, Acts, Matthew, John) represent the amount of written matter which a roll of normal size contained. One of the reasons why Christian communities so quickly adopted the codex form in preference to the roll form, from the beginning of the 2nd century A.D. onwards, was probably that the new form allowed them to have several documents together in one book, such as the four Gospels, or the collection of Pauline epistles, and later the NT or even the whole Bible.</a:t>
            </a:r>
          </a:p>
        </p:txBody>
      </p:sp>
    </p:spTree>
    <p:extLst>
      <p:ext uri="{BB962C8B-B14F-4D97-AF65-F5344CB8AC3E}">
        <p14:creationId xmlns:p14="http://schemas.microsoft.com/office/powerpoint/2010/main" val="376557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0E53-D9D1-4E80-AEC3-DA020F2BED3E}"/>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69D6E775-0E3F-4CE8-866E-A9D8980E96FB}"/>
              </a:ext>
            </a:extLst>
          </p:cNvPr>
          <p:cNvSpPr>
            <a:spLocks noGrp="1"/>
          </p:cNvSpPr>
          <p:nvPr>
            <p:ph idx="1"/>
          </p:nvPr>
        </p:nvSpPr>
        <p:spPr/>
        <p:txBody>
          <a:bodyPr>
            <a:normAutofit fontScale="92500" lnSpcReduction="20000"/>
          </a:bodyPr>
          <a:lstStyle/>
          <a:p>
            <a:r>
              <a:rPr lang="en-CA" dirty="0"/>
              <a:t>When the roll was wound up, a slip containing the title of the work and the name of the author was usually pasted on the outside. This could easily fall off, leaving the work without a name (such as the book of Hebrews). If an anonymous roll was kept in a box along with a number of other rolls by a known author, the nameless roll was apt to be credited to that author too. Thus, if the book of Hebrews was kept along with other letters of Paul, it was not unnatural that Paul’s name should come to be attached to it. </a:t>
            </a:r>
          </a:p>
          <a:p>
            <a:r>
              <a:rPr lang="en-CA" dirty="0"/>
              <a:t>For writing on papyrus or parchment a pen and ink were used, as indicated in 3Jn 13, where the Elder has much to say to Gaius which he is unwilling to communicate by means of ‘ink and pen.’ (In a similar passage in 2Jn 12 the phrase ‘paper and ink’ is used, where the Greek word for ‘paper’ is </a:t>
            </a:r>
            <a:r>
              <a:rPr lang="en-CA" dirty="0" err="1"/>
              <a:t>chartes</a:t>
            </a:r>
            <a:r>
              <a:rPr lang="en-CA" dirty="0"/>
              <a:t>, another word for papyrus.) The ‘pen’ was a reed (Greek </a:t>
            </a:r>
            <a:r>
              <a:rPr lang="en-CA" dirty="0" err="1"/>
              <a:t>kalamos</a:t>
            </a:r>
            <a:r>
              <a:rPr lang="en-CA" dirty="0"/>
              <a:t>), pointed at the end. The ink was compounded of charcoal, gum and water; the Greek word used by John is simply </a:t>
            </a:r>
            <a:r>
              <a:rPr lang="en-CA" dirty="0" err="1"/>
              <a:t>melan</a:t>
            </a:r>
            <a:r>
              <a:rPr lang="en-CA" dirty="0"/>
              <a:t>, i.e., ‘black’.</a:t>
            </a:r>
          </a:p>
          <a:p>
            <a:endParaRPr lang="en-CA" dirty="0"/>
          </a:p>
        </p:txBody>
      </p:sp>
    </p:spTree>
    <p:extLst>
      <p:ext uri="{BB962C8B-B14F-4D97-AF65-F5344CB8AC3E}">
        <p14:creationId xmlns:p14="http://schemas.microsoft.com/office/powerpoint/2010/main" val="411948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FB58-E219-4064-8DD9-FC5853453C32}"/>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62717740-25C4-4DC6-8E34-AEB57212D215}"/>
              </a:ext>
            </a:extLst>
          </p:cNvPr>
          <p:cNvSpPr>
            <a:spLocks noGrp="1"/>
          </p:cNvSpPr>
          <p:nvPr>
            <p:ph idx="1"/>
          </p:nvPr>
        </p:nvSpPr>
        <p:spPr/>
        <p:txBody>
          <a:bodyPr>
            <a:normAutofit/>
          </a:bodyPr>
          <a:lstStyle/>
          <a:p>
            <a:r>
              <a:rPr lang="en-CA" dirty="0"/>
              <a:t>Other writing materials include:</a:t>
            </a:r>
          </a:p>
          <a:p>
            <a:pPr lvl="1"/>
            <a:r>
              <a:rPr lang="en-CA" dirty="0"/>
              <a:t>Wax tablet (making temporary notes with metal stylus or stiletto).</a:t>
            </a:r>
          </a:p>
          <a:p>
            <a:pPr lvl="1"/>
            <a:r>
              <a:rPr lang="en-CA" dirty="0"/>
              <a:t>Unglazed pottery pieces (for keeping accounts, writing letters, etc. with ink).</a:t>
            </a:r>
          </a:p>
          <a:p>
            <a:pPr lvl="1"/>
            <a:r>
              <a:rPr lang="en-CA" dirty="0"/>
              <a:t>Rock-inscriptions with an ‘iron pen.’ (Job 19:24)</a:t>
            </a:r>
          </a:p>
          <a:p>
            <a:pPr lvl="1"/>
            <a:r>
              <a:rPr lang="en-CA" dirty="0"/>
              <a:t>Durable tablets of soft clay, which were then baked hard. A line incised in a clay tablet with the three-sided stylus with beveled head favored for this purpose was naturally thicker at the beginning of the stroke than at the end, and this produces the characteristic appearance of the wedge-shaped or ‘cuneiform’ script in which so many languages of Western Asia were written</a:t>
            </a:r>
          </a:p>
          <a:p>
            <a:endParaRPr lang="en-CA" dirty="0"/>
          </a:p>
        </p:txBody>
      </p:sp>
    </p:spTree>
    <p:extLst>
      <p:ext uri="{BB962C8B-B14F-4D97-AF65-F5344CB8AC3E}">
        <p14:creationId xmlns:p14="http://schemas.microsoft.com/office/powerpoint/2010/main" val="252218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40E4-5595-4A9A-B3B1-6BA04428C766}"/>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5338BF5B-46DF-456C-A2B8-029CD09B0802}"/>
              </a:ext>
            </a:extLst>
          </p:cNvPr>
          <p:cNvSpPr>
            <a:spLocks noGrp="1"/>
          </p:cNvSpPr>
          <p:nvPr>
            <p:ph idx="1"/>
          </p:nvPr>
        </p:nvSpPr>
        <p:spPr/>
        <p:txBody>
          <a:bodyPr>
            <a:normAutofit lnSpcReduction="10000"/>
          </a:bodyPr>
          <a:lstStyle/>
          <a:p>
            <a:r>
              <a:rPr lang="en-CA" dirty="0"/>
              <a:t>These brick tablets were very durable, but their bulk and weight made them terribly inconvenient. </a:t>
            </a:r>
          </a:p>
          <a:p>
            <a:r>
              <a:rPr lang="en-CA" dirty="0"/>
              <a:t>Papyrus, on the other hand, was very convenient, but not very durable.</a:t>
            </a:r>
          </a:p>
          <a:p>
            <a:r>
              <a:rPr lang="en-CA" dirty="0"/>
              <a:t>The autographs of the Hebrew prophets of 8th century to 6th century BCE have disappeared long ago, as also have the autographs of all other biblical writers, all of whom wrote on papyrus. </a:t>
            </a:r>
          </a:p>
          <a:p>
            <a:r>
              <a:rPr lang="en-CA" dirty="0"/>
              <a:t>But these autographs were copied before they perished, and throughout the intervening centuries they have been copied and re-copied continually. Until the invention of printing 500 years ago all this copying had to be done laboriously by hand, one copy at a time.</a:t>
            </a:r>
          </a:p>
        </p:txBody>
      </p:sp>
    </p:spTree>
    <p:extLst>
      <p:ext uri="{BB962C8B-B14F-4D97-AF65-F5344CB8AC3E}">
        <p14:creationId xmlns:p14="http://schemas.microsoft.com/office/powerpoint/2010/main" val="241305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8A19-5983-4BF8-9ABA-90FA16019E0B}"/>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4E93501F-F217-4858-8944-816A087E4F68}"/>
              </a:ext>
            </a:extLst>
          </p:cNvPr>
          <p:cNvSpPr>
            <a:spLocks noGrp="1"/>
          </p:cNvSpPr>
          <p:nvPr>
            <p:ph idx="1"/>
          </p:nvPr>
        </p:nvSpPr>
        <p:spPr/>
        <p:txBody>
          <a:bodyPr>
            <a:normAutofit fontScale="85000" lnSpcReduction="20000"/>
          </a:bodyPr>
          <a:lstStyle/>
          <a:p>
            <a:pPr marL="0" indent="0">
              <a:buNone/>
            </a:pPr>
            <a:r>
              <a:rPr lang="en-CA" b="1" dirty="0"/>
              <a:t>Editing</a:t>
            </a:r>
          </a:p>
          <a:p>
            <a:r>
              <a:rPr lang="en-CA" dirty="0"/>
              <a:t>In the Ancient Near East, at the time when the biblical books (OT) were written and copied, scribes did the work of composing and preserving important documents. </a:t>
            </a:r>
          </a:p>
          <a:p>
            <a:r>
              <a:rPr lang="en-CA" dirty="0"/>
              <a:t>Scribes were also editors. </a:t>
            </a:r>
          </a:p>
          <a:p>
            <a:pPr lvl="1">
              <a:buFont typeface="Courier New" panose="02070309020205020404" pitchFamily="49" charset="0"/>
              <a:buChar char="o"/>
            </a:pPr>
            <a:r>
              <a:rPr lang="en-CA" dirty="0"/>
              <a:t>A scribe might take several different scrolls with something in common and compile a single book out of them, or </a:t>
            </a:r>
          </a:p>
          <a:p>
            <a:pPr lvl="1">
              <a:buFont typeface="Courier New" panose="02070309020205020404" pitchFamily="49" charset="0"/>
              <a:buChar char="o"/>
            </a:pPr>
            <a:r>
              <a:rPr lang="en-CA" dirty="0"/>
              <a:t>A scribes living in different times and places might edit similar scrolls together in different ways. Say, for example, that a Jewish scribe living in Egypt possessed a number of scrolls and other written and oral traditions associated with the prophet Jeremiah. That scribe edited these texts and traditions together into a unified scroll, now called the scroll of Jeremiah. </a:t>
            </a:r>
          </a:p>
          <a:p>
            <a:pPr lvl="1">
              <a:buFont typeface="Courier New" panose="02070309020205020404" pitchFamily="49" charset="0"/>
              <a:buChar char="o"/>
            </a:pPr>
            <a:r>
              <a:rPr lang="en-CA" dirty="0"/>
              <a:t>Perhaps another scribe living in Jerusalem then received a copy of this scroll but edited the text to reflect his own community’s theology and understanding of Jeremiah’s legacy. In this way, different communities would have distinct versions of the scroll of Jeremiah, and both these versions would circulate. </a:t>
            </a:r>
          </a:p>
        </p:txBody>
      </p:sp>
    </p:spTree>
    <p:extLst>
      <p:ext uri="{BB962C8B-B14F-4D97-AF65-F5344CB8AC3E}">
        <p14:creationId xmlns:p14="http://schemas.microsoft.com/office/powerpoint/2010/main" val="3858328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8023-7A5D-4BBA-BE97-3C1AF1B2C9A3}"/>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DCBD00F6-4CF0-4BD8-A80E-7E47DEAE1C65}"/>
              </a:ext>
            </a:extLst>
          </p:cNvPr>
          <p:cNvSpPr>
            <a:spLocks noGrp="1"/>
          </p:cNvSpPr>
          <p:nvPr>
            <p:ph idx="1"/>
          </p:nvPr>
        </p:nvSpPr>
        <p:spPr/>
        <p:txBody>
          <a:bodyPr/>
          <a:lstStyle/>
          <a:p>
            <a:pPr marL="0" indent="0">
              <a:buNone/>
            </a:pPr>
            <a:r>
              <a:rPr lang="en-CA" b="1" dirty="0"/>
              <a:t>Editing </a:t>
            </a:r>
            <a:r>
              <a:rPr lang="en-CA" i="1" dirty="0"/>
              <a:t>. . .  continue</a:t>
            </a:r>
          </a:p>
          <a:p>
            <a:endParaRPr lang="en-CA" dirty="0"/>
          </a:p>
          <a:p>
            <a:r>
              <a:rPr lang="en-CA" dirty="0"/>
              <a:t>We know that something like this process actually occurred, since different versions of the book of Jeremiah—and other biblical texts, too—existed side by side in the Dead Sea Scrolls and in other ancient versions and translations (the Masoretic and Septuagint texts of Jeremiah, for instance, also differ). Processes like this occurred numerous times before there was even a “Bible” as we know it.</a:t>
            </a:r>
          </a:p>
        </p:txBody>
      </p:sp>
    </p:spTree>
    <p:extLst>
      <p:ext uri="{BB962C8B-B14F-4D97-AF65-F5344CB8AC3E}">
        <p14:creationId xmlns:p14="http://schemas.microsoft.com/office/powerpoint/2010/main" val="4177010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7C9B6-1022-4C23-AA83-E07A79B5B605}"/>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9B97F62A-E68F-4986-B0AD-6F64028309EB}"/>
              </a:ext>
            </a:extLst>
          </p:cNvPr>
          <p:cNvSpPr>
            <a:spLocks noGrp="1"/>
          </p:cNvSpPr>
          <p:nvPr>
            <p:ph idx="1"/>
          </p:nvPr>
        </p:nvSpPr>
        <p:spPr/>
        <p:txBody>
          <a:bodyPr>
            <a:normAutofit fontScale="92500" lnSpcReduction="10000"/>
          </a:bodyPr>
          <a:lstStyle/>
          <a:p>
            <a:pPr marL="514350" indent="-514350">
              <a:lnSpc>
                <a:spcPct val="100000"/>
              </a:lnSpc>
              <a:buFont typeface="+mj-lt"/>
              <a:buAutoNum type="alphaUcPeriod"/>
            </a:pPr>
            <a:r>
              <a:rPr lang="en-CA" b="1" dirty="0">
                <a:latin typeface="Arial" panose="020B0604020202020204" pitchFamily="34" charset="0"/>
                <a:cs typeface="Arial" panose="020B0604020202020204" pitchFamily="34" charset="0"/>
              </a:rPr>
              <a:t>Original autographs</a:t>
            </a:r>
            <a:r>
              <a:rPr lang="en-CA" dirty="0">
                <a:latin typeface="Arial" panose="020B0604020202020204" pitchFamily="34" charset="0"/>
                <a:cs typeface="Arial" panose="020B0604020202020204" pitchFamily="34" charset="0"/>
              </a:rPr>
              <a:t>: Could God have preserved the original autographs? Of course, He could have, so why not?</a:t>
            </a:r>
          </a:p>
          <a:p>
            <a:pPr marL="971550" lvl="1" indent="-514350">
              <a:lnSpc>
                <a:spcPct val="100000"/>
              </a:lnSpc>
              <a:buFont typeface="+mj-lt"/>
              <a:buAutoNum type="arabicPeriod"/>
            </a:pPr>
            <a:r>
              <a:rPr lang="en-CA" dirty="0">
                <a:latin typeface="Arial" panose="020B0604020202020204" pitchFamily="34" charset="0"/>
                <a:cs typeface="Arial" panose="020B0604020202020204" pitchFamily="34" charset="0"/>
              </a:rPr>
              <a:t>Humanity would more than likely have made an original autograph an object of worship, keeping it out of the reach of common people.</a:t>
            </a:r>
          </a:p>
          <a:p>
            <a:pPr lvl="2">
              <a:lnSpc>
                <a:spcPct val="100000"/>
              </a:lnSpc>
            </a:pPr>
            <a:r>
              <a:rPr lang="en-CA" sz="2800" dirty="0">
                <a:latin typeface="Arial" panose="020B0604020202020204" pitchFamily="34" charset="0"/>
                <a:cs typeface="Arial" panose="020B0604020202020204" pitchFamily="34" charset="0"/>
              </a:rPr>
              <a:t> After his great victory over the Midianites, Gideon (Jdg 6-8) made the plundered gold earrings into an ephod and set it up in his city, Ophrah. And all Israel played the harlot with it there. It became a snare to Gideon and to his house. Jdg 8:27.</a:t>
            </a:r>
          </a:p>
          <a:p>
            <a:pPr lvl="2">
              <a:lnSpc>
                <a:spcPct val="100000"/>
              </a:lnSpc>
            </a:pPr>
            <a:r>
              <a:rPr lang="en-CA" sz="2800" dirty="0">
                <a:latin typeface="Arial" panose="020B0604020202020204" pitchFamily="34" charset="0"/>
                <a:cs typeface="Arial" panose="020B0604020202020204" pitchFamily="34" charset="0"/>
              </a:rPr>
              <a:t>The Bronze Serpent (Numbers 21:8-9) made by Moses in the wilderness also became a subject of worship, forcing Hezekiah to destroy the image, 700-years later (2Ki 18:4)</a:t>
            </a:r>
          </a:p>
        </p:txBody>
      </p:sp>
    </p:spTree>
    <p:extLst>
      <p:ext uri="{BB962C8B-B14F-4D97-AF65-F5344CB8AC3E}">
        <p14:creationId xmlns:p14="http://schemas.microsoft.com/office/powerpoint/2010/main" val="3258415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2211-31E4-40E9-BE58-26ABE4E9A37E}"/>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1740F846-1E70-4D17-B87C-13D922DF1F23}"/>
              </a:ext>
            </a:extLst>
          </p:cNvPr>
          <p:cNvSpPr>
            <a:spLocks noGrp="1"/>
          </p:cNvSpPr>
          <p:nvPr>
            <p:ph idx="1"/>
          </p:nvPr>
        </p:nvSpPr>
        <p:spPr/>
        <p:txBody>
          <a:bodyPr>
            <a:normAutofit/>
          </a:bodyPr>
          <a:lstStyle/>
          <a:p>
            <a:pPr marL="514350" indent="-514350">
              <a:buFont typeface="+mj-lt"/>
              <a:buAutoNum type="alphaUcPeriod"/>
            </a:pPr>
            <a:r>
              <a:rPr lang="en-CA" b="1" dirty="0">
                <a:latin typeface="Arial" panose="020B0604020202020204" pitchFamily="34" charset="0"/>
                <a:cs typeface="Arial" panose="020B0604020202020204" pitchFamily="34" charset="0"/>
              </a:rPr>
              <a:t>Original autographs </a:t>
            </a:r>
            <a:r>
              <a:rPr lang="en-CA" dirty="0">
                <a:latin typeface="Arial" panose="020B0604020202020204" pitchFamily="34" charset="0"/>
                <a:cs typeface="Arial" panose="020B0604020202020204" pitchFamily="34" charset="0"/>
              </a:rPr>
              <a:t>. . . continue</a:t>
            </a:r>
          </a:p>
          <a:p>
            <a:pPr marL="457200" lvl="1" indent="0">
              <a:buNone/>
            </a:pPr>
            <a:r>
              <a:rPr lang="en-CA" dirty="0"/>
              <a:t>2. The subject of preservation is not the document, but the message, “The Word of the Lord” contained in the document</a:t>
            </a:r>
          </a:p>
          <a:p>
            <a:pPr marL="457200" lvl="1" indent="0">
              <a:buNone/>
            </a:pPr>
            <a:r>
              <a:rPr lang="en-CA" dirty="0"/>
              <a:t>3.  Aside from the above reasons there were also several other factors which </a:t>
            </a:r>
            <a:r>
              <a:rPr lang="en-CA" dirty="0">
                <a:latin typeface="Arial" panose="020B0604020202020204" pitchFamily="34" charset="0"/>
                <a:cs typeface="Arial" panose="020B0604020202020204" pitchFamily="34" charset="0"/>
              </a:rPr>
              <a:t>work</a:t>
            </a:r>
            <a:r>
              <a:rPr lang="en-CA" dirty="0"/>
              <a:t> against manuscripts. </a:t>
            </a:r>
          </a:p>
          <a:p>
            <a:pPr marL="914400" lvl="2" indent="0">
              <a:buNone/>
            </a:pPr>
            <a:r>
              <a:rPr lang="en-CA" sz="2400" dirty="0">
                <a:latin typeface="Arial" panose="020B0604020202020204" pitchFamily="34" charset="0"/>
                <a:cs typeface="Arial" panose="020B0604020202020204" pitchFamily="34" charset="0"/>
              </a:rPr>
              <a:t>a.  Age and Decay: Most manuscripts were made of leather or papyrus, which because of their nature would have deteriorated over time..</a:t>
            </a:r>
          </a:p>
          <a:p>
            <a:pPr marL="914400" lvl="2" indent="0">
              <a:buNone/>
            </a:pPr>
            <a:r>
              <a:rPr lang="en-CA" sz="2400" dirty="0">
                <a:latin typeface="Arial" panose="020B0604020202020204" pitchFamily="34" charset="0"/>
                <a:cs typeface="Arial" panose="020B0604020202020204" pitchFamily="34" charset="0"/>
              </a:rPr>
              <a:t>b.  Calamities on the Jewish people in the last 2500 years.  In each of these calamities, the biblical manuscripts would have been subject to the destruction of foreign armies. </a:t>
            </a:r>
          </a:p>
          <a:p>
            <a:pPr marL="0" indent="0">
              <a:buNone/>
            </a:pPr>
            <a:endParaRPr lang="en-CA" dirty="0"/>
          </a:p>
          <a:p>
            <a:endParaRPr lang="en-CA" dirty="0"/>
          </a:p>
        </p:txBody>
      </p:sp>
    </p:spTree>
    <p:extLst>
      <p:ext uri="{BB962C8B-B14F-4D97-AF65-F5344CB8AC3E}">
        <p14:creationId xmlns:p14="http://schemas.microsoft.com/office/powerpoint/2010/main" val="3992639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4419-11AA-4E06-B748-BB57AD9CF92B}"/>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061A38D1-ED45-47E4-BE9C-70BC5F8213A7}"/>
              </a:ext>
            </a:extLst>
          </p:cNvPr>
          <p:cNvSpPr>
            <a:spLocks noGrp="1"/>
          </p:cNvSpPr>
          <p:nvPr>
            <p:ph idx="1"/>
          </p:nvPr>
        </p:nvSpPr>
        <p:spPr/>
        <p:txBody>
          <a:bodyPr>
            <a:normAutofit/>
          </a:bodyPr>
          <a:lstStyle/>
          <a:p>
            <a:pPr marL="0" indent="0">
              <a:buNone/>
            </a:pPr>
            <a:r>
              <a:rPr lang="en-CA" b="1" dirty="0"/>
              <a:t>Original autographs </a:t>
            </a:r>
            <a:r>
              <a:rPr lang="en-CA" i="1" dirty="0"/>
              <a:t>. . . Continue</a:t>
            </a:r>
          </a:p>
          <a:p>
            <a:pPr marL="0" indent="0">
              <a:buNone/>
            </a:pPr>
            <a:endParaRPr lang="en-CA" i="1" dirty="0"/>
          </a:p>
          <a:p>
            <a:pPr lvl="2"/>
            <a:r>
              <a:rPr lang="en-CA" sz="2400" dirty="0">
                <a:latin typeface="Arial" panose="020B0604020202020204" pitchFamily="34" charset="0"/>
                <a:cs typeface="Arial" panose="020B0604020202020204" pitchFamily="34" charset="0"/>
              </a:rPr>
              <a:t>Babylon destroyed the Temple (First) and Jerusalem in 586 B.C.</a:t>
            </a:r>
          </a:p>
          <a:p>
            <a:pPr lvl="2"/>
            <a:r>
              <a:rPr lang="en-CA" sz="2400" dirty="0">
                <a:latin typeface="Arial" panose="020B0604020202020204" pitchFamily="34" charset="0"/>
                <a:cs typeface="Arial" panose="020B0604020202020204" pitchFamily="34" charset="0"/>
              </a:rPr>
              <a:t>Antiochus Epiphanies (165-163 B.C.), the king of Seleucid, Greek Kingdom, sought out and destroyed biblical manuscripts in an attempt to turn the Jews away from the God of Israel. </a:t>
            </a:r>
          </a:p>
          <a:p>
            <a:pPr lvl="2"/>
            <a:r>
              <a:rPr lang="en-CA" sz="2400" dirty="0">
                <a:latin typeface="Arial" panose="020B0604020202020204" pitchFamily="34" charset="0"/>
                <a:cs typeface="Arial" panose="020B0604020202020204" pitchFamily="34" charset="0"/>
              </a:rPr>
              <a:t>Roman destruction of Jerusalem (A.D. 70, 132). The Romans, like the Babylonians destroyed Jerusalem and the Temple (Second) in A.D. 70, destroying Jerusalem again. </a:t>
            </a:r>
          </a:p>
        </p:txBody>
      </p:sp>
    </p:spTree>
    <p:extLst>
      <p:ext uri="{BB962C8B-B14F-4D97-AF65-F5344CB8AC3E}">
        <p14:creationId xmlns:p14="http://schemas.microsoft.com/office/powerpoint/2010/main" val="2015803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4376-0B14-4CCF-AE14-440DDF428D2E}"/>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EC9D0AD4-FD7C-4E25-8E68-C42F2533682A}"/>
              </a:ext>
            </a:extLst>
          </p:cNvPr>
          <p:cNvSpPr>
            <a:spLocks noGrp="1"/>
          </p:cNvSpPr>
          <p:nvPr>
            <p:ph idx="1"/>
          </p:nvPr>
        </p:nvSpPr>
        <p:spPr/>
        <p:txBody>
          <a:bodyPr>
            <a:normAutofit fontScale="92500"/>
          </a:bodyPr>
          <a:lstStyle/>
          <a:p>
            <a:pPr marL="514350" indent="-514350">
              <a:buAutoNum type="alphaUcPeriod" startAt="2"/>
            </a:pPr>
            <a:r>
              <a:rPr lang="en-CA" dirty="0"/>
              <a:t>Copying the text</a:t>
            </a:r>
          </a:p>
          <a:p>
            <a:pPr lvl="1"/>
            <a:r>
              <a:rPr lang="en-CA" dirty="0"/>
              <a:t>The biblical books had to be copied over again and again </a:t>
            </a:r>
          </a:p>
          <a:p>
            <a:pPr lvl="1"/>
            <a:r>
              <a:rPr lang="en-CA" dirty="0"/>
              <a:t>The process of rewriting the books of the Bible was not always perfect—sometimes mistakes were introduced or words were added or dropped. We call this whole process, including the accurate copies and the mistakes, the transmission of the text. </a:t>
            </a:r>
          </a:p>
          <a:p>
            <a:pPr marL="914400" lvl="1" indent="-457200">
              <a:buFont typeface="+mj-lt"/>
              <a:buAutoNum type="arabicPeriod"/>
            </a:pPr>
            <a:r>
              <a:rPr lang="en-CA" b="1" dirty="0"/>
              <a:t>Textual Criticism</a:t>
            </a:r>
            <a:r>
              <a:rPr lang="en-CA" dirty="0"/>
              <a:t>: the inquiry about the text is to trace the earliest form of the text from which subsequent forms evolved. This inquiry is working ‘backwards’ to a period when the evidence is getting increasingly scanty and obscure, and inference rather than testimony has to be one’s guide. It is a balance of probabilities, with much room for difference of opinions as to where the balance lies. [Thus the alternative translations (e.g. 1 Co 13:3) or additional text (e.g. Mk 19:9-20) is often found in all authorized translations.] </a:t>
            </a:r>
          </a:p>
        </p:txBody>
      </p:sp>
    </p:spTree>
    <p:extLst>
      <p:ext uri="{BB962C8B-B14F-4D97-AF65-F5344CB8AC3E}">
        <p14:creationId xmlns:p14="http://schemas.microsoft.com/office/powerpoint/2010/main" val="5608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7825-6AA1-4DE4-9D58-96A2A6C13D05}"/>
              </a:ext>
            </a:extLst>
          </p:cNvPr>
          <p:cNvSpPr>
            <a:spLocks noGrp="1"/>
          </p:cNvSpPr>
          <p:nvPr>
            <p:ph type="title"/>
          </p:nvPr>
        </p:nvSpPr>
        <p:spPr/>
        <p:txBody>
          <a:bodyPr/>
          <a:lstStyle/>
          <a:p>
            <a:r>
              <a:rPr lang="en-CA" dirty="0"/>
              <a:t>I.	Introduction</a:t>
            </a:r>
          </a:p>
        </p:txBody>
      </p:sp>
      <p:sp>
        <p:nvSpPr>
          <p:cNvPr id="3" name="Content Placeholder 2">
            <a:extLst>
              <a:ext uri="{FF2B5EF4-FFF2-40B4-BE49-F238E27FC236}">
                <a16:creationId xmlns:a16="http://schemas.microsoft.com/office/drawing/2014/main" id="{415F7EEE-04E0-4ECA-B4C0-ADF106237842}"/>
              </a:ext>
            </a:extLst>
          </p:cNvPr>
          <p:cNvSpPr>
            <a:spLocks noGrp="1"/>
          </p:cNvSpPr>
          <p:nvPr>
            <p:ph idx="1"/>
          </p:nvPr>
        </p:nvSpPr>
        <p:spPr/>
        <p:txBody>
          <a:bodyPr/>
          <a:lstStyle/>
          <a:p>
            <a:pPr marL="342900" lvl="0" indent="-342900">
              <a:lnSpc>
                <a:spcPct val="107000"/>
              </a:lnSpc>
              <a:buFont typeface="Symbol" panose="05050102010706020507" pitchFamily="18" charset="2"/>
              <a:buChar char=""/>
            </a:pP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The Bible as God’s Special Revelation to humankind.</a:t>
            </a:r>
            <a:endParaRPr lang="en-CA"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How was the Bible written?</a:t>
            </a:r>
            <a:endParaRPr lang="en-CA"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How was the Bible transmitted?</a:t>
            </a:r>
            <a:endParaRPr lang="en-CA" sz="3600" dirty="0">
              <a:effectLst/>
              <a:latin typeface="Arial" panose="020B060402020202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468274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7CBD-FEEC-44EA-ABD1-86A02A03E589}"/>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5D71E455-0C9C-4320-933D-D9FD5BD2E86C}"/>
              </a:ext>
            </a:extLst>
          </p:cNvPr>
          <p:cNvSpPr>
            <a:spLocks noGrp="1"/>
          </p:cNvSpPr>
          <p:nvPr>
            <p:ph idx="1"/>
          </p:nvPr>
        </p:nvSpPr>
        <p:spPr/>
        <p:txBody>
          <a:bodyPr>
            <a:normAutofit/>
          </a:bodyPr>
          <a:lstStyle/>
          <a:p>
            <a:pPr marL="0" indent="0">
              <a:buNone/>
            </a:pPr>
            <a:r>
              <a:rPr lang="en-CA" dirty="0"/>
              <a:t>2.  “</a:t>
            </a:r>
            <a:r>
              <a:rPr lang="en-CA" b="1" dirty="0"/>
              <a:t>As Originally Given” </a:t>
            </a:r>
            <a:r>
              <a:rPr lang="en-CA" dirty="0"/>
              <a:t>(The theological aspect of the biblical text)</a:t>
            </a:r>
          </a:p>
          <a:p>
            <a:pPr marL="0" indent="0">
              <a:buNone/>
            </a:pPr>
            <a:r>
              <a:rPr lang="en-CA" dirty="0"/>
              <a:t>Conservative evangelicals today: “</a:t>
            </a:r>
            <a:r>
              <a:rPr lang="en-CA" i="1" dirty="0"/>
              <a:t>the divine inspiration and infallibility of Holy Scripture, as </a:t>
            </a:r>
            <a:r>
              <a:rPr lang="en-CA" b="1" i="1" dirty="0"/>
              <a:t>originally given</a:t>
            </a:r>
            <a:r>
              <a:rPr lang="en-CA" dirty="0"/>
              <a:t>” </a:t>
            </a:r>
          </a:p>
          <a:p>
            <a:r>
              <a:rPr lang="en-CA" dirty="0"/>
              <a:t>the statements that the Bible was the product of the operation of the Holy Spirit upon those who wrote the Scriptures in the first place. 1 Pe 1:21, “</a:t>
            </a:r>
            <a:r>
              <a:rPr lang="en-CA" i="1" dirty="0"/>
              <a:t>no prophecy [of Scripture] ever came by the will of man: but men spoke from God, being moved by the Holy Ghost</a:t>
            </a:r>
            <a:r>
              <a:rPr lang="en-CA" dirty="0"/>
              <a:t>.” </a:t>
            </a:r>
          </a:p>
          <a:p>
            <a:r>
              <a:rPr lang="en-CA" dirty="0"/>
              <a:t>However, the phrase “</a:t>
            </a:r>
            <a:r>
              <a:rPr lang="en-CA" i="1" dirty="0"/>
              <a:t>as originally given</a:t>
            </a:r>
            <a:r>
              <a:rPr lang="en-CA" dirty="0"/>
              <a:t>” implies that what was true of the Scriptures when they were first written is not necessarily true of them which we have today.</a:t>
            </a:r>
          </a:p>
        </p:txBody>
      </p:sp>
    </p:spTree>
    <p:extLst>
      <p:ext uri="{BB962C8B-B14F-4D97-AF65-F5344CB8AC3E}">
        <p14:creationId xmlns:p14="http://schemas.microsoft.com/office/powerpoint/2010/main" val="1555709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7EEF-BE4B-451C-8460-2BDFCE53884B}"/>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5F932043-FC8B-4BCB-BC4F-26E34A4199D3}"/>
              </a:ext>
            </a:extLst>
          </p:cNvPr>
          <p:cNvSpPr>
            <a:spLocks noGrp="1"/>
          </p:cNvSpPr>
          <p:nvPr>
            <p:ph idx="1"/>
          </p:nvPr>
        </p:nvSpPr>
        <p:spPr/>
        <p:txBody>
          <a:bodyPr>
            <a:normAutofit/>
          </a:bodyPr>
          <a:lstStyle/>
          <a:p>
            <a:pPr marL="514350" indent="-514350">
              <a:buAutoNum type="arabicPeriod" startAt="2"/>
            </a:pPr>
            <a:r>
              <a:rPr lang="en-CA" b="1" dirty="0"/>
              <a:t>“As Originally Given” </a:t>
            </a:r>
            <a:r>
              <a:rPr lang="en-CA" i="1" dirty="0"/>
              <a:t>. . . Continue</a:t>
            </a:r>
          </a:p>
          <a:p>
            <a:pPr marL="457200" lvl="1" indent="0">
              <a:buNone/>
            </a:pPr>
            <a:r>
              <a:rPr lang="en-CA" dirty="0"/>
              <a:t>a. The first problem of the statement. The assertion about the inspiration of the prophets in 1Pe 1:21 in order that we may know how to treat their writings today. Thus in 1 Pe 1:19, “</a:t>
            </a:r>
            <a:r>
              <a:rPr lang="en-CA" i="1" dirty="0"/>
              <a:t>to which you do well that you take heed, as to a lamp shining in a dark place</a:t>
            </a:r>
            <a:r>
              <a:rPr lang="en-CA" dirty="0"/>
              <a:t>,” and in 1 Pe 1:20, “</a:t>
            </a:r>
            <a:r>
              <a:rPr lang="en-CA" i="1" dirty="0"/>
              <a:t>no prophecy of Scripture is of private interpretation</a:t>
            </a:r>
            <a:r>
              <a:rPr lang="en-CA" dirty="0"/>
              <a:t>.” B. F. Westcott and F. J. A. </a:t>
            </a:r>
            <a:r>
              <a:rPr lang="en-CA" dirty="0" err="1"/>
              <a:t>Hort</a:t>
            </a:r>
            <a:r>
              <a:rPr lang="en-CA" dirty="0"/>
              <a:t> in 1881 reckoned the fourth-century manuscripts Codex </a:t>
            </a:r>
            <a:r>
              <a:rPr lang="en-CA" dirty="0" err="1"/>
              <a:t>Vaticanus</a:t>
            </a:r>
            <a:r>
              <a:rPr lang="en-CA" dirty="0"/>
              <a:t> and Codex Sinaiticus ‘neutral,’ though not perfect and claimed to have got as near to the original text as is now possible. From that point onward the </a:t>
            </a:r>
            <a:r>
              <a:rPr lang="en-CA" i="1" dirty="0"/>
              <a:t>infallibility claimed </a:t>
            </a:r>
            <a:r>
              <a:rPr lang="en-CA" dirty="0"/>
              <a:t>for the Scriptures began to be attached to </a:t>
            </a:r>
            <a:r>
              <a:rPr lang="en-CA" i="1" dirty="0"/>
              <a:t>a form of the text </a:t>
            </a:r>
            <a:r>
              <a:rPr lang="en-CA" dirty="0"/>
              <a:t>not now entirely accessible. </a:t>
            </a:r>
          </a:p>
        </p:txBody>
      </p:sp>
    </p:spTree>
    <p:extLst>
      <p:ext uri="{BB962C8B-B14F-4D97-AF65-F5344CB8AC3E}">
        <p14:creationId xmlns:p14="http://schemas.microsoft.com/office/powerpoint/2010/main" val="129831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092E-550E-44F1-A23D-2DACB4470E06}"/>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BF7E24AC-9C79-426C-9280-CF625CDB4730}"/>
              </a:ext>
            </a:extLst>
          </p:cNvPr>
          <p:cNvSpPr>
            <a:spLocks noGrp="1"/>
          </p:cNvSpPr>
          <p:nvPr>
            <p:ph idx="1"/>
          </p:nvPr>
        </p:nvSpPr>
        <p:spPr/>
        <p:txBody>
          <a:bodyPr>
            <a:normAutofit fontScale="85000" lnSpcReduction="20000"/>
          </a:bodyPr>
          <a:lstStyle/>
          <a:p>
            <a:pPr marL="0" indent="0">
              <a:buNone/>
            </a:pPr>
            <a:r>
              <a:rPr lang="en-CA" dirty="0"/>
              <a:t>“As Originally Given” . . . Continue</a:t>
            </a:r>
          </a:p>
          <a:p>
            <a:pPr marL="914400" lvl="1" indent="-457200">
              <a:buAutoNum type="alphaLcPeriod" startAt="2"/>
            </a:pPr>
            <a:r>
              <a:rPr lang="en-CA" sz="2800" dirty="0">
                <a:latin typeface="Arial" panose="020B0604020202020204" pitchFamily="34" charset="0"/>
                <a:cs typeface="Arial" panose="020B0604020202020204" pitchFamily="34" charset="0"/>
              </a:rPr>
              <a:t>A second difficulty about the meaning of the phrase “as originally given.” If we could get back to the earliest form of the text, as it left the hand of the original author, would that be the form of the text to which divine authority properly and entirely attaches? Many biblical books seem to have been edited to afterwards, either by the original author or by someone else, though with divine sanction. </a:t>
            </a:r>
          </a:p>
          <a:p>
            <a:pPr lvl="2"/>
            <a:r>
              <a:rPr lang="en-CA" sz="2600" dirty="0">
                <a:latin typeface="Arial" panose="020B0604020202020204" pitchFamily="34" charset="0"/>
                <a:cs typeface="Arial" panose="020B0604020202020204" pitchFamily="34" charset="0"/>
              </a:rPr>
              <a:t>What is the original text of John’s Gospel? Does it include chapter 21 or not? </a:t>
            </a:r>
          </a:p>
          <a:p>
            <a:pPr lvl="2"/>
            <a:r>
              <a:rPr lang="en-CA" sz="2600" dirty="0">
                <a:latin typeface="Arial" panose="020B0604020202020204" pitchFamily="34" charset="0"/>
                <a:cs typeface="Arial" panose="020B0604020202020204" pitchFamily="34" charset="0"/>
              </a:rPr>
              <a:t>Is Mark’s Gospel complete at 16:8, or is its ending lost, or is the longer ending the original ending? </a:t>
            </a:r>
          </a:p>
          <a:p>
            <a:pPr lvl="2"/>
            <a:r>
              <a:rPr lang="en-CA" sz="2600" dirty="0">
                <a:latin typeface="Arial" panose="020B0604020202020204" pitchFamily="34" charset="0"/>
                <a:cs typeface="Arial" panose="020B0604020202020204" pitchFamily="34" charset="0"/>
              </a:rPr>
              <a:t>In the OT, is the book of Deuteronomy (in which Moses often appears as the writer) complete without the account of Moses’ death? </a:t>
            </a:r>
          </a:p>
          <a:p>
            <a:pPr marL="914400" lvl="2" indent="0">
              <a:buNone/>
            </a:pPr>
            <a:r>
              <a:rPr lang="en-CA" sz="2600" dirty="0">
                <a:latin typeface="Arial" panose="020B0604020202020204" pitchFamily="34" charset="0"/>
                <a:cs typeface="Arial" panose="020B0604020202020204" pitchFamily="34" charset="0"/>
              </a:rPr>
              <a:t>Certainly, it is forbidden to add to God’s words or to subtract from them (Dt 4:2; Rev 22:18f. et al), but does that necessarily mean that all editorial work on a sacred text is uninspired or prohibited? </a:t>
            </a:r>
          </a:p>
          <a:p>
            <a:pPr marL="0" indent="0">
              <a:buNone/>
            </a:pPr>
            <a:endParaRPr lang="en-CA" dirty="0"/>
          </a:p>
        </p:txBody>
      </p:sp>
    </p:spTree>
    <p:extLst>
      <p:ext uri="{BB962C8B-B14F-4D97-AF65-F5344CB8AC3E}">
        <p14:creationId xmlns:p14="http://schemas.microsoft.com/office/powerpoint/2010/main" val="1252860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F0FD-E7C9-4DC3-A07B-8B6489CA262E}"/>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65BBE2C9-0E12-43DA-B701-897502925773}"/>
              </a:ext>
            </a:extLst>
          </p:cNvPr>
          <p:cNvSpPr>
            <a:spLocks noGrp="1"/>
          </p:cNvSpPr>
          <p:nvPr>
            <p:ph idx="1"/>
          </p:nvPr>
        </p:nvSpPr>
        <p:spPr/>
        <p:txBody>
          <a:bodyPr/>
          <a:lstStyle/>
          <a:p>
            <a:pPr marL="0" indent="0">
              <a:buNone/>
            </a:pPr>
            <a:r>
              <a:rPr lang="en-CA" dirty="0"/>
              <a:t>“As Originally Given” . . . Continue</a:t>
            </a:r>
          </a:p>
          <a:p>
            <a:pPr lvl="2">
              <a:buFont typeface="Courier New" panose="02070309020205020404" pitchFamily="49" charset="0"/>
              <a:buChar char="o"/>
            </a:pPr>
            <a:r>
              <a:rPr lang="en-CA" dirty="0"/>
              <a:t>Up to mid 20</a:t>
            </a:r>
            <a:r>
              <a:rPr lang="en-CA" baseline="30000" dirty="0"/>
              <a:t>th</a:t>
            </a:r>
            <a:r>
              <a:rPr lang="en-CA" dirty="0"/>
              <a:t> century A.D., it was believed that the </a:t>
            </a:r>
            <a:r>
              <a:rPr lang="en-CA" i="1" dirty="0"/>
              <a:t>Masoretic text </a:t>
            </a:r>
            <a:r>
              <a:rPr lang="en-CA" dirty="0"/>
              <a:t>of the Hebrew Scriptures before the tenth century A.D. was the only genuine Jewish form of the OT text—the </a:t>
            </a:r>
            <a:r>
              <a:rPr lang="en-CA" i="1" dirty="0"/>
              <a:t>Samaritan Pentateuch </a:t>
            </a:r>
            <a:r>
              <a:rPr lang="en-CA" dirty="0"/>
              <a:t>was a sectarian variant, and the </a:t>
            </a:r>
            <a:r>
              <a:rPr lang="en-CA" i="1" dirty="0"/>
              <a:t>Septuagint</a:t>
            </a:r>
            <a:r>
              <a:rPr lang="en-CA" dirty="0"/>
              <a:t> [Greek translation of the Hebrew Bible] owed its peculiarities to its translators.</a:t>
            </a:r>
          </a:p>
          <a:p>
            <a:pPr lvl="2">
              <a:buFont typeface="Courier New" panose="02070309020205020404" pitchFamily="49" charset="0"/>
              <a:buChar char="o"/>
            </a:pPr>
            <a:r>
              <a:rPr lang="en-CA" dirty="0"/>
              <a:t>The discovery of the Dead Sea Scrolls, dated from the last 200 BCE, in 1947 and 1956  has made it impossible to maintain this any longer. Hebrew manuscripts of the OT in all three traditions were found in Qumran, evidently read and used by the same Jewish religious community. Clearly, three traditions of the Hebrew text then existed among the Jews, one of which they shared with the Samaritans, another of which had been employed by the Septuagint translators, which was becoming predominant and was later standardized.</a:t>
            </a:r>
          </a:p>
        </p:txBody>
      </p:sp>
    </p:spTree>
    <p:extLst>
      <p:ext uri="{BB962C8B-B14F-4D97-AF65-F5344CB8AC3E}">
        <p14:creationId xmlns:p14="http://schemas.microsoft.com/office/powerpoint/2010/main" val="691066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1B2C-8003-4516-BABC-2FA0757A982C}"/>
              </a:ext>
            </a:extLst>
          </p:cNvPr>
          <p:cNvSpPr>
            <a:spLocks noGrp="1"/>
          </p:cNvSpPr>
          <p:nvPr>
            <p:ph type="title"/>
          </p:nvPr>
        </p:nvSpPr>
        <p:spPr/>
        <p:txBody>
          <a:bodyPr/>
          <a:lstStyle/>
          <a:p>
            <a:r>
              <a:rPr lang="en-CA" dirty="0"/>
              <a:t>IV.	Transmission of the Text</a:t>
            </a:r>
          </a:p>
        </p:txBody>
      </p:sp>
      <p:sp>
        <p:nvSpPr>
          <p:cNvPr id="3" name="Content Placeholder 2">
            <a:extLst>
              <a:ext uri="{FF2B5EF4-FFF2-40B4-BE49-F238E27FC236}">
                <a16:creationId xmlns:a16="http://schemas.microsoft.com/office/drawing/2014/main" id="{A451E236-06BA-41FB-92D2-EE7D7A60B908}"/>
              </a:ext>
            </a:extLst>
          </p:cNvPr>
          <p:cNvSpPr>
            <a:spLocks noGrp="1"/>
          </p:cNvSpPr>
          <p:nvPr>
            <p:ph idx="1"/>
          </p:nvPr>
        </p:nvSpPr>
        <p:spPr/>
        <p:txBody>
          <a:bodyPr>
            <a:normAutofit/>
          </a:bodyPr>
          <a:lstStyle/>
          <a:p>
            <a:pPr marL="0" indent="0">
              <a:buNone/>
            </a:pPr>
            <a:r>
              <a:rPr lang="en-CA" dirty="0"/>
              <a:t>“As Originally Given” . . . Continue</a:t>
            </a:r>
          </a:p>
          <a:p>
            <a:pPr lvl="2">
              <a:buFont typeface="Courier New" panose="02070309020205020404" pitchFamily="49" charset="0"/>
              <a:buChar char="o"/>
            </a:pPr>
            <a:r>
              <a:rPr lang="en-CA" dirty="0"/>
              <a:t>This new evidence is discussed with great thoroughness by Emanuel Tov in his book Textual Criticism of the Hebrew Bible. Tov argues that </a:t>
            </a:r>
          </a:p>
          <a:p>
            <a:pPr marL="1371600" lvl="3" indent="0">
              <a:buNone/>
            </a:pPr>
            <a:r>
              <a:rPr lang="en-CA" dirty="0"/>
              <a:t>1) many of the OT books may have had a </a:t>
            </a:r>
            <a:r>
              <a:rPr lang="en-CA" i="1" dirty="0"/>
              <a:t>compositional stage</a:t>
            </a:r>
            <a:r>
              <a:rPr lang="en-CA" dirty="0"/>
              <a:t> rather than a single act of composition, at the end of which the edited text was considered complete and was accepted as authoritative and binding in that form. From this point </a:t>
            </a:r>
            <a:r>
              <a:rPr lang="en-CA" i="1" dirty="0"/>
              <a:t>copying and transmission </a:t>
            </a:r>
            <a:r>
              <a:rPr lang="en-CA" dirty="0"/>
              <a:t>stage began. </a:t>
            </a:r>
          </a:p>
          <a:p>
            <a:pPr marL="1371600" lvl="3" indent="0">
              <a:buNone/>
            </a:pPr>
            <a:r>
              <a:rPr lang="en-CA" dirty="0"/>
              <a:t>2) However, while some scribes or communities reckoned a text complete and devoted themselves to copying and circulating it, others may have continued to develop it and may have judged it complete at a later date and thus in a different form. This would certainly account for the phenomenon of two or three forms of the Hebrew text, so widely varying from each other. </a:t>
            </a:r>
          </a:p>
          <a:p>
            <a:pPr marL="1371600" lvl="3" indent="0">
              <a:buNone/>
            </a:pPr>
            <a:r>
              <a:rPr lang="en-CA" dirty="0"/>
              <a:t>3) For some of the books and would also necessitate this development of multiple forms occurring in different places—Alexandria as the home of the Septuagint-type text, Palestine as the home of the Samaritan-type and Babylonia as the home of the Masoretic-type. </a:t>
            </a:r>
          </a:p>
          <a:p>
            <a:pPr marL="0" indent="0">
              <a:buNone/>
            </a:pPr>
            <a:endParaRPr lang="en-CA" dirty="0"/>
          </a:p>
        </p:txBody>
      </p:sp>
    </p:spTree>
    <p:extLst>
      <p:ext uri="{BB962C8B-B14F-4D97-AF65-F5344CB8AC3E}">
        <p14:creationId xmlns:p14="http://schemas.microsoft.com/office/powerpoint/2010/main" val="1858353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DE9D2-A3F9-4E47-8B4D-7D16C65E7519}"/>
              </a:ext>
            </a:extLst>
          </p:cNvPr>
          <p:cNvSpPr>
            <a:spLocks noGrp="1"/>
          </p:cNvSpPr>
          <p:nvPr>
            <p:ph type="title"/>
          </p:nvPr>
        </p:nvSpPr>
        <p:spPr/>
        <p:txBody>
          <a:bodyPr/>
          <a:lstStyle/>
          <a:p>
            <a:r>
              <a:rPr lang="en-CA" dirty="0"/>
              <a:t>IV.	</a:t>
            </a:r>
            <a:r>
              <a:rPr lang="en-CA"/>
              <a:t>Transmission of the Text</a:t>
            </a:r>
          </a:p>
        </p:txBody>
      </p:sp>
      <p:sp>
        <p:nvSpPr>
          <p:cNvPr id="3" name="Content Placeholder 2">
            <a:extLst>
              <a:ext uri="{FF2B5EF4-FFF2-40B4-BE49-F238E27FC236}">
                <a16:creationId xmlns:a16="http://schemas.microsoft.com/office/drawing/2014/main" id="{5FF63F50-7EDC-4ECB-8A55-BE8D8970E28D}"/>
              </a:ext>
            </a:extLst>
          </p:cNvPr>
          <p:cNvSpPr>
            <a:spLocks noGrp="1"/>
          </p:cNvSpPr>
          <p:nvPr>
            <p:ph idx="1"/>
          </p:nvPr>
        </p:nvSpPr>
        <p:spPr/>
        <p:txBody>
          <a:bodyPr>
            <a:normAutofit lnSpcReduction="10000"/>
          </a:bodyPr>
          <a:lstStyle/>
          <a:p>
            <a:pPr marL="0" indent="0">
              <a:buNone/>
            </a:pPr>
            <a:r>
              <a:rPr lang="en-CA" dirty="0"/>
              <a:t>“As Originally Given” . . . Continue</a:t>
            </a:r>
          </a:p>
          <a:p>
            <a:r>
              <a:rPr lang="en-CA" dirty="0"/>
              <a:t>The basic issue of a plurality of forms of text, not a single form, at the end of the compositional stage and the beginning of the transmissional stage, is the most difficult to manage problem of all. If Tov is right, then, it seems that the OT text, “as originally given” (at least for some books) was a developed text, produced by more than one hand and transmitted in more than one form. These forms are accessible to us, through the transmitted manuscripts of the Masoretic Hebrew, the Samaritan Hebrew and the Septuagint Greek, together with such parts of the Septuagint as we now possess in Hebrew and not just in Greek. </a:t>
            </a:r>
          </a:p>
        </p:txBody>
      </p:sp>
    </p:spTree>
    <p:extLst>
      <p:ext uri="{BB962C8B-B14F-4D97-AF65-F5344CB8AC3E}">
        <p14:creationId xmlns:p14="http://schemas.microsoft.com/office/powerpoint/2010/main" val="3934837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05762-8E9A-4D16-9CB4-F5511F45A65C}"/>
              </a:ext>
            </a:extLst>
          </p:cNvPr>
          <p:cNvSpPr>
            <a:spLocks noGrp="1"/>
          </p:cNvSpPr>
          <p:nvPr>
            <p:ph type="title"/>
          </p:nvPr>
        </p:nvSpPr>
        <p:spPr/>
        <p:txBody>
          <a:bodyPr/>
          <a:lstStyle/>
          <a:p>
            <a:r>
              <a:rPr lang="en-CA" dirty="0"/>
              <a:t>V.	God’s Singular Care and Providence</a:t>
            </a:r>
          </a:p>
        </p:txBody>
      </p:sp>
      <p:sp>
        <p:nvSpPr>
          <p:cNvPr id="3" name="Content Placeholder 2">
            <a:extLst>
              <a:ext uri="{FF2B5EF4-FFF2-40B4-BE49-F238E27FC236}">
                <a16:creationId xmlns:a16="http://schemas.microsoft.com/office/drawing/2014/main" id="{98BF190A-4405-449C-AEE1-32FD6D03A465}"/>
              </a:ext>
            </a:extLst>
          </p:cNvPr>
          <p:cNvSpPr>
            <a:spLocks noGrp="1"/>
          </p:cNvSpPr>
          <p:nvPr>
            <p:ph idx="1"/>
          </p:nvPr>
        </p:nvSpPr>
        <p:spPr/>
        <p:txBody>
          <a:bodyPr>
            <a:normAutofit fontScale="77500" lnSpcReduction="20000"/>
          </a:bodyPr>
          <a:lstStyle/>
          <a:p>
            <a:endParaRPr lang="en-CA" dirty="0"/>
          </a:p>
          <a:p>
            <a:r>
              <a:rPr lang="en-CA" dirty="0"/>
              <a:t>From the intertestamental period onward, and even in the later books of the OT, we find the contemporary texts of the Scriptures being referred to as giving authoritative guidance. </a:t>
            </a:r>
          </a:p>
          <a:p>
            <a:r>
              <a:rPr lang="en-CA" dirty="0"/>
              <a:t>The expression “</a:t>
            </a:r>
            <a:r>
              <a:rPr lang="en-CA" i="1" dirty="0"/>
              <a:t>as it is written</a:t>
            </a:r>
            <a:r>
              <a:rPr lang="en-CA" dirty="0"/>
              <a:t>,” without further explanation of where it is written, but evidently meaning “as it is written in the well-known and authoritative Scriptures,” first occurs in </a:t>
            </a:r>
            <a:r>
              <a:rPr lang="en-CA" dirty="0" err="1"/>
              <a:t>Ezr</a:t>
            </a:r>
            <a:r>
              <a:rPr lang="en-CA" dirty="0"/>
              <a:t> 3:4, Ne 8:15 and 2 Ch 30:5,18.</a:t>
            </a:r>
          </a:p>
          <a:p>
            <a:r>
              <a:rPr lang="en-CA" dirty="0"/>
              <a:t>But in the Dead Sea Scrolls as well as Philo, the NT, and the Church Fathers, this (“</a:t>
            </a:r>
            <a:r>
              <a:rPr lang="en-CA" i="1" dirty="0"/>
              <a:t>as it is written</a:t>
            </a:r>
            <a:r>
              <a:rPr lang="en-CA" dirty="0"/>
              <a:t>”) becomes one of the characteristic formulas used for introducing quotations from Septuagint regularly. </a:t>
            </a:r>
          </a:p>
          <a:p>
            <a:r>
              <a:rPr lang="en-CA" dirty="0"/>
              <a:t>But when the Hebrew is quoted or reflected (as in Dead Sea Scrolls and in the NT), there is nothing to suggest that anything other than contemporary manuscripts of the Hebrews is being used. </a:t>
            </a:r>
          </a:p>
          <a:p>
            <a:r>
              <a:rPr lang="en-CA" dirty="0"/>
              <a:t>Paraphrase, where employed, is evidently designed to draw out the most relevant implications of the passage quoted, and not to restore a more primitive form of the text. </a:t>
            </a:r>
          </a:p>
          <a:p>
            <a:endParaRPr lang="en-CA" dirty="0"/>
          </a:p>
        </p:txBody>
      </p:sp>
    </p:spTree>
    <p:extLst>
      <p:ext uri="{BB962C8B-B14F-4D97-AF65-F5344CB8AC3E}">
        <p14:creationId xmlns:p14="http://schemas.microsoft.com/office/powerpoint/2010/main" val="3359458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1A8EC-026E-4C58-A63F-7B5A592A5517}"/>
              </a:ext>
            </a:extLst>
          </p:cNvPr>
          <p:cNvSpPr>
            <a:spLocks noGrp="1"/>
          </p:cNvSpPr>
          <p:nvPr>
            <p:ph type="title"/>
          </p:nvPr>
        </p:nvSpPr>
        <p:spPr/>
        <p:txBody>
          <a:bodyPr/>
          <a:lstStyle/>
          <a:p>
            <a:r>
              <a:rPr lang="en-CA" dirty="0"/>
              <a:t>VI.	Conclusions.</a:t>
            </a:r>
          </a:p>
        </p:txBody>
      </p:sp>
      <p:sp>
        <p:nvSpPr>
          <p:cNvPr id="3" name="Content Placeholder 2">
            <a:extLst>
              <a:ext uri="{FF2B5EF4-FFF2-40B4-BE49-F238E27FC236}">
                <a16:creationId xmlns:a16="http://schemas.microsoft.com/office/drawing/2014/main" id="{A950B6CC-A4B2-4002-9622-9E87141EC8A4}"/>
              </a:ext>
            </a:extLst>
          </p:cNvPr>
          <p:cNvSpPr>
            <a:spLocks noGrp="1"/>
          </p:cNvSpPr>
          <p:nvPr>
            <p:ph idx="1"/>
          </p:nvPr>
        </p:nvSpPr>
        <p:spPr/>
        <p:txBody>
          <a:bodyPr>
            <a:normAutofit lnSpcReduction="10000"/>
          </a:bodyPr>
          <a:lstStyle/>
          <a:p>
            <a:r>
              <a:rPr lang="en-CA" dirty="0"/>
              <a:t>It follows from all this that the quest for the form originally inspired by God is a proper quest, but it needs to be thought of as the original form or forms. The idea that there can be only one author and one form is probably a misconception.</a:t>
            </a:r>
          </a:p>
          <a:p>
            <a:r>
              <a:rPr lang="en-CA" dirty="0"/>
              <a:t>It follows that the habit of thinking of one form as infallible, and all other forms than that one as necessarily corrupt, is improper. And this caution needs to be extended not just to different elements in the original text but also to traditional texts, which are the objects of the providential care of God, and may be more than one in number, but are the forms of text which the church has no choice but to use as its religious authority and has the example of Jesus and apostles to justify it in doing so.</a:t>
            </a:r>
          </a:p>
          <a:p>
            <a:pPr marL="0" indent="0">
              <a:buNone/>
            </a:pPr>
            <a:endParaRPr lang="en-CA" dirty="0"/>
          </a:p>
        </p:txBody>
      </p:sp>
    </p:spTree>
    <p:extLst>
      <p:ext uri="{BB962C8B-B14F-4D97-AF65-F5344CB8AC3E}">
        <p14:creationId xmlns:p14="http://schemas.microsoft.com/office/powerpoint/2010/main" val="1437728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CDDFA-63CA-456A-AF3A-900C05629F85}"/>
              </a:ext>
            </a:extLst>
          </p:cNvPr>
          <p:cNvSpPr>
            <a:spLocks noGrp="1"/>
          </p:cNvSpPr>
          <p:nvPr>
            <p:ph type="title"/>
          </p:nvPr>
        </p:nvSpPr>
        <p:spPr/>
        <p:txBody>
          <a:bodyPr/>
          <a:lstStyle/>
          <a:p>
            <a:r>
              <a:rPr lang="en-CA" dirty="0"/>
              <a:t>VI.	Conclusions.</a:t>
            </a:r>
          </a:p>
        </p:txBody>
      </p:sp>
      <p:sp>
        <p:nvSpPr>
          <p:cNvPr id="3" name="Content Placeholder 2">
            <a:extLst>
              <a:ext uri="{FF2B5EF4-FFF2-40B4-BE49-F238E27FC236}">
                <a16:creationId xmlns:a16="http://schemas.microsoft.com/office/drawing/2014/main" id="{DDF690B1-270F-4E1F-B3E0-F3E5B266795D}"/>
              </a:ext>
            </a:extLst>
          </p:cNvPr>
          <p:cNvSpPr>
            <a:spLocks noGrp="1"/>
          </p:cNvSpPr>
          <p:nvPr>
            <p:ph idx="1"/>
          </p:nvPr>
        </p:nvSpPr>
        <p:spPr/>
        <p:txBody>
          <a:bodyPr>
            <a:normAutofit fontScale="92500" lnSpcReduction="10000"/>
          </a:bodyPr>
          <a:lstStyle/>
          <a:p>
            <a:r>
              <a:rPr lang="en-CA" dirty="0"/>
              <a:t>A standard and long-accepted translation like the Septuagint can also be treated as the Word of God without any impropriety. It is right to compare it with the Hebrew, but it is also right to use with confidence in itself. </a:t>
            </a:r>
          </a:p>
          <a:p>
            <a:r>
              <a:rPr lang="en-CA" dirty="0"/>
              <a:t>And since, in matters of canon and text, we can argue by analogy from God’s providential care of the Old Testament to the New, it follows that, here too, the original form or forms of text should continue to be sought, but that the traditional form of text should also be used with confidence as the Word of God, and that standard and long-accepted translations like the Vulgate, the Peshitta (common Bible in Syriac), Luther’s German Bible and the English Authorized Version (or King James Version) have a claim to similar treatment, alongside faithful modern translations, based on critical text. </a:t>
            </a:r>
          </a:p>
          <a:p>
            <a:pPr marL="0" indent="0">
              <a:buNone/>
            </a:pPr>
            <a:endParaRPr lang="en-CA" dirty="0"/>
          </a:p>
        </p:txBody>
      </p:sp>
    </p:spTree>
    <p:extLst>
      <p:ext uri="{BB962C8B-B14F-4D97-AF65-F5344CB8AC3E}">
        <p14:creationId xmlns:p14="http://schemas.microsoft.com/office/powerpoint/2010/main" val="291521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A61EC-D905-4122-B4BD-800F05ABFA2F}"/>
              </a:ext>
            </a:extLst>
          </p:cNvPr>
          <p:cNvSpPr>
            <a:spLocks noGrp="1"/>
          </p:cNvSpPr>
          <p:nvPr>
            <p:ph type="title"/>
          </p:nvPr>
        </p:nvSpPr>
        <p:spPr/>
        <p:txBody>
          <a:bodyPr/>
          <a:lstStyle/>
          <a:p>
            <a:r>
              <a:rPr lang="en-CA" dirty="0"/>
              <a:t>II.	Revelation of God to Man</a:t>
            </a:r>
          </a:p>
        </p:txBody>
      </p:sp>
      <p:sp>
        <p:nvSpPr>
          <p:cNvPr id="3" name="Content Placeholder 2">
            <a:extLst>
              <a:ext uri="{FF2B5EF4-FFF2-40B4-BE49-F238E27FC236}">
                <a16:creationId xmlns:a16="http://schemas.microsoft.com/office/drawing/2014/main" id="{2DA7E86E-0158-426C-B47B-529FC3F24985}"/>
              </a:ext>
            </a:extLst>
          </p:cNvPr>
          <p:cNvSpPr>
            <a:spLocks noGrp="1"/>
          </p:cNvSpPr>
          <p:nvPr>
            <p:ph idx="1"/>
          </p:nvPr>
        </p:nvSpPr>
        <p:spPr/>
        <p:txBody>
          <a:bodyPr/>
          <a:lstStyle/>
          <a:p>
            <a:pPr marL="0" indent="0">
              <a:buNone/>
            </a:pPr>
            <a:endParaRPr lang="en-CA" sz="3200" dirty="0">
              <a:latin typeface="Arial" panose="020B0604020202020204" pitchFamily="34" charset="0"/>
              <a:cs typeface="Arial" panose="020B0604020202020204" pitchFamily="34" charset="0"/>
            </a:endParaRPr>
          </a:p>
          <a:p>
            <a:pPr marL="0" indent="0">
              <a:buNone/>
            </a:pPr>
            <a:r>
              <a:rPr lang="en-CA" sz="3200" dirty="0">
                <a:latin typeface="Arial" panose="020B0604020202020204" pitchFamily="34" charset="0"/>
                <a:cs typeface="Arial" panose="020B0604020202020204" pitchFamily="34" charset="0"/>
              </a:rPr>
              <a:t>1.  General Revelation (Ro 1:20): God (Elohim)</a:t>
            </a:r>
          </a:p>
          <a:p>
            <a:pPr marL="0" indent="0">
              <a:buNone/>
            </a:pPr>
            <a:endParaRPr lang="en-CA" sz="3200" dirty="0">
              <a:latin typeface="Arial" panose="020B0604020202020204" pitchFamily="34" charset="0"/>
              <a:cs typeface="Arial" panose="020B0604020202020204" pitchFamily="34" charset="0"/>
            </a:endParaRPr>
          </a:p>
          <a:p>
            <a:pPr marL="0" indent="0">
              <a:buNone/>
            </a:pPr>
            <a:r>
              <a:rPr lang="en-CA" sz="3200" dirty="0">
                <a:latin typeface="Arial" panose="020B0604020202020204" pitchFamily="34" charset="0"/>
                <a:cs typeface="Arial" panose="020B0604020202020204" pitchFamily="34" charset="0"/>
              </a:rPr>
              <a:t>2.  Special Revelation: YWHW reveals Himself in history, documented in the Bible (given in human history, especially in the history of the Jews) and the Son, Jesus Christ (incarnation: entering into history in person).</a:t>
            </a:r>
          </a:p>
          <a:p>
            <a:endParaRPr lang="en-CA" dirty="0"/>
          </a:p>
        </p:txBody>
      </p:sp>
    </p:spTree>
    <p:extLst>
      <p:ext uri="{BB962C8B-B14F-4D97-AF65-F5344CB8AC3E}">
        <p14:creationId xmlns:p14="http://schemas.microsoft.com/office/powerpoint/2010/main" val="351189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CB4B-CD87-49AA-B05B-A276AC4DC4F4}"/>
              </a:ext>
            </a:extLst>
          </p:cNvPr>
          <p:cNvSpPr>
            <a:spLocks noGrp="1"/>
          </p:cNvSpPr>
          <p:nvPr>
            <p:ph type="title"/>
          </p:nvPr>
        </p:nvSpPr>
        <p:spPr/>
        <p:txBody>
          <a:bodyPr/>
          <a:lstStyle/>
          <a:p>
            <a:r>
              <a:rPr lang="en-CA" dirty="0"/>
              <a:t>3.  The Bible: the written form of special revelation.</a:t>
            </a:r>
          </a:p>
        </p:txBody>
      </p:sp>
      <p:sp>
        <p:nvSpPr>
          <p:cNvPr id="3" name="Content Placeholder 2">
            <a:extLst>
              <a:ext uri="{FF2B5EF4-FFF2-40B4-BE49-F238E27FC236}">
                <a16:creationId xmlns:a16="http://schemas.microsoft.com/office/drawing/2014/main" id="{960248E0-8B0F-481E-A624-A5974C81294A}"/>
              </a:ext>
            </a:extLst>
          </p:cNvPr>
          <p:cNvSpPr>
            <a:spLocks noGrp="1"/>
          </p:cNvSpPr>
          <p:nvPr>
            <p:ph idx="1"/>
          </p:nvPr>
        </p:nvSpPr>
        <p:spPr/>
        <p:txBody>
          <a:bodyPr/>
          <a:lstStyle/>
          <a:p>
            <a:r>
              <a:rPr lang="en-CA" dirty="0"/>
              <a:t>The God adapts his language and expression to our capacity, as nurses do to infants (1 Th 2:7).</a:t>
            </a:r>
          </a:p>
          <a:p>
            <a:r>
              <a:rPr lang="en-CA" dirty="0"/>
              <a:t>God uses the principle of analogy whereby human experience and language is used to explain God’s experience of himself and his eternal self-expression of it. </a:t>
            </a:r>
          </a:p>
          <a:p>
            <a:r>
              <a:rPr lang="en-CA" dirty="0"/>
              <a:t>God sovereignly establishes points of contact where his will and experience is truly reflected within ours through dream, vision, trance and the narratives of His involvements in human history. The material expression of this analogical self-disclosure of God is documented as Scriptures.</a:t>
            </a:r>
          </a:p>
        </p:txBody>
      </p:sp>
    </p:spTree>
    <p:extLst>
      <p:ext uri="{BB962C8B-B14F-4D97-AF65-F5344CB8AC3E}">
        <p14:creationId xmlns:p14="http://schemas.microsoft.com/office/powerpoint/2010/main" val="121949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B049F-D034-46E6-8567-FD1ED0D158AF}"/>
              </a:ext>
            </a:extLst>
          </p:cNvPr>
          <p:cNvSpPr>
            <a:spLocks noGrp="1"/>
          </p:cNvSpPr>
          <p:nvPr>
            <p:ph type="title"/>
          </p:nvPr>
        </p:nvSpPr>
        <p:spPr/>
        <p:txBody>
          <a:bodyPr/>
          <a:lstStyle/>
          <a:p>
            <a:r>
              <a:rPr lang="en-CA" dirty="0"/>
              <a:t>3.	The Bible: the written form of special revelation. </a:t>
            </a:r>
          </a:p>
        </p:txBody>
      </p:sp>
      <p:sp>
        <p:nvSpPr>
          <p:cNvPr id="3" name="Content Placeholder 2">
            <a:extLst>
              <a:ext uri="{FF2B5EF4-FFF2-40B4-BE49-F238E27FC236}">
                <a16:creationId xmlns:a16="http://schemas.microsoft.com/office/drawing/2014/main" id="{A0576585-FCC4-47AC-A214-566D52CA2ABB}"/>
              </a:ext>
            </a:extLst>
          </p:cNvPr>
          <p:cNvSpPr>
            <a:spLocks noGrp="1"/>
          </p:cNvSpPr>
          <p:nvPr>
            <p:ph idx="1"/>
          </p:nvPr>
        </p:nvSpPr>
        <p:spPr/>
        <p:txBody>
          <a:bodyPr>
            <a:normAutofit fontScale="92500" lnSpcReduction="10000"/>
          </a:bodyPr>
          <a:lstStyle/>
          <a:p>
            <a:pPr marL="0" indent="0">
              <a:buNone/>
            </a:pPr>
            <a:r>
              <a:rPr lang="en-CA" dirty="0"/>
              <a:t>. . . Continue</a:t>
            </a:r>
          </a:p>
          <a:p>
            <a:r>
              <a:rPr lang="en-CA" dirty="0"/>
              <a:t>Not all God’s truth can be conveyed by it. Scripture itself distinguishes the ‘secret things’ which belong to God, from ‘the things which are revealed’ which ‘belong to us and to our children for ever’ (Dt 29:29; cf. Isa 55:8-11). </a:t>
            </a:r>
          </a:p>
          <a:p>
            <a:r>
              <a:rPr lang="en-CA" dirty="0"/>
              <a:t>Why special revelation in writing, after a long oral tradition?</a:t>
            </a:r>
          </a:p>
          <a:p>
            <a:pPr marL="914400" lvl="1" indent="-457200">
              <a:buAutoNum type="alphaLcParenR"/>
            </a:pPr>
            <a:r>
              <a:rPr lang="en-CA" sz="2800" dirty="0"/>
              <a:t>It achieves durability. </a:t>
            </a:r>
          </a:p>
          <a:p>
            <a:pPr marL="914400" lvl="1" indent="-457200">
              <a:buAutoNum type="alphaLcParenR"/>
            </a:pPr>
            <a:r>
              <a:rPr lang="en-CA" sz="2800" dirty="0"/>
              <a:t>It can be universally disseminated through translation and reproduction.</a:t>
            </a:r>
          </a:p>
          <a:p>
            <a:pPr marL="457200" lvl="1" indent="0">
              <a:buNone/>
            </a:pPr>
            <a:r>
              <a:rPr lang="en-CA" sz="2800" dirty="0"/>
              <a:t>c)	It has the attributes of fixedness and purity.</a:t>
            </a:r>
          </a:p>
          <a:p>
            <a:pPr marL="457200" lvl="1" indent="0">
              <a:buNone/>
            </a:pPr>
            <a:r>
              <a:rPr lang="en-CA" sz="2800" dirty="0"/>
              <a:t>d)	It is given a finality and normativeness which other forms of communication cannot attain.</a:t>
            </a:r>
          </a:p>
          <a:p>
            <a:endParaRPr lang="en-CA" dirty="0"/>
          </a:p>
        </p:txBody>
      </p:sp>
    </p:spTree>
    <p:extLst>
      <p:ext uri="{BB962C8B-B14F-4D97-AF65-F5344CB8AC3E}">
        <p14:creationId xmlns:p14="http://schemas.microsoft.com/office/powerpoint/2010/main" val="379355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9C2-F12F-47BE-A7EC-05EEC6AD8B6D}"/>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F79EBFE1-52B4-49C8-BF9B-6E1831071EDB}"/>
              </a:ext>
            </a:extLst>
          </p:cNvPr>
          <p:cNvSpPr>
            <a:spLocks noGrp="1"/>
          </p:cNvSpPr>
          <p:nvPr>
            <p:ph idx="1"/>
          </p:nvPr>
        </p:nvSpPr>
        <p:spPr/>
        <p:txBody>
          <a:bodyPr>
            <a:noAutofit/>
          </a:bodyPr>
          <a:lstStyle/>
          <a:p>
            <a:pPr marL="0" indent="0">
              <a:buNone/>
            </a:pPr>
            <a:r>
              <a:rPr lang="en-CA" b="1" dirty="0">
                <a:latin typeface="Arial" panose="020B0604020202020204" pitchFamily="34" charset="0"/>
                <a:cs typeface="Arial" panose="020B0604020202020204" pitchFamily="34" charset="0"/>
              </a:rPr>
              <a:t>Writing</a:t>
            </a:r>
          </a:p>
          <a:p>
            <a:r>
              <a:rPr lang="en-CA" dirty="0">
                <a:latin typeface="Arial" panose="020B0604020202020204" pitchFamily="34" charset="0"/>
                <a:cs typeface="Arial" panose="020B0604020202020204" pitchFamily="34" charset="0"/>
              </a:rPr>
              <a:t>The Bible we know today took a long journey through many eras, communities, and places before it became the sacred text we recognize today.</a:t>
            </a:r>
          </a:p>
          <a:p>
            <a:pPr marL="0" indent="0">
              <a:buNone/>
            </a:pPr>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rPr>
              <a:t>The word “Bible” </a:t>
            </a:r>
            <a:r>
              <a:rPr lang="en-CA" dirty="0">
                <a:latin typeface="Arial" panose="020B0604020202020204" pitchFamily="34" charset="0"/>
                <a:cs typeface="Arial" panose="020B0604020202020204" pitchFamily="34" charset="0"/>
                <a:sym typeface="Wingdings" panose="05000000000000000000" pitchFamily="2" charset="2"/>
              </a:rPr>
              <a:t></a:t>
            </a:r>
            <a:r>
              <a:rPr lang="en-CA" dirty="0">
                <a:latin typeface="Arial" panose="020B0604020202020204" pitchFamily="34" charset="0"/>
                <a:cs typeface="Arial" panose="020B0604020202020204" pitchFamily="34" charset="0"/>
              </a:rPr>
              <a:t>Greek, </a:t>
            </a:r>
            <a:r>
              <a:rPr lang="en-CA" i="1" dirty="0">
                <a:latin typeface="Arial" panose="020B0604020202020204" pitchFamily="34" charset="0"/>
                <a:cs typeface="Arial" panose="020B0604020202020204" pitchFamily="34" charset="0"/>
              </a:rPr>
              <a:t>biblia</a:t>
            </a:r>
            <a:r>
              <a:rPr lang="en-CA" dirty="0">
                <a:latin typeface="Arial" panose="020B0604020202020204" pitchFamily="34" charset="0"/>
                <a:cs typeface="Arial" panose="020B0604020202020204" pitchFamily="34" charset="0"/>
              </a:rPr>
              <a:t>, means “books.” The Bible is—a collection of many books, like a library. Each biblical book has a unique history and takes a distinctive route on its way to inclusion in the Bible (called canonicity).</a:t>
            </a:r>
          </a:p>
          <a:p>
            <a:pPr marL="0" indent="0">
              <a:buNone/>
            </a:pPr>
            <a:r>
              <a:rPr lang="en-CA"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51429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F4DD-F036-4706-9974-4C2B98BF43C2}"/>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AA6CCBE1-AF9C-4C51-82F0-7F46E4B7ADED}"/>
              </a:ext>
            </a:extLst>
          </p:cNvPr>
          <p:cNvSpPr>
            <a:spLocks noGrp="1"/>
          </p:cNvSpPr>
          <p:nvPr>
            <p:ph idx="1"/>
          </p:nvPr>
        </p:nvSpPr>
        <p:spPr/>
        <p:txBody>
          <a:bodyPr/>
          <a:lstStyle/>
          <a:p>
            <a:r>
              <a:rPr lang="en-CA" sz="3600" dirty="0"/>
              <a:t>Many authors and scribes in very different places and times </a:t>
            </a:r>
            <a:r>
              <a:rPr lang="en-CA" sz="3600" i="1" dirty="0"/>
              <a:t>wrote</a:t>
            </a:r>
            <a:r>
              <a:rPr lang="en-CA" sz="3600" dirty="0"/>
              <a:t> and </a:t>
            </a:r>
            <a:r>
              <a:rPr lang="en-CA" sz="3600" i="1" dirty="0"/>
              <a:t>edited</a:t>
            </a:r>
            <a:r>
              <a:rPr lang="en-CA" sz="3600" dirty="0"/>
              <a:t> the books that constitute the Hebrew Bible and the New Testament; this process extended over a period of 1500 to1200 years (~1400 BCE to 100 A.D.). The exact dates of </a:t>
            </a:r>
            <a:r>
              <a:rPr lang="en-CA" sz="3600" i="1" dirty="0"/>
              <a:t>composition</a:t>
            </a:r>
            <a:r>
              <a:rPr lang="en-CA" sz="3600" dirty="0"/>
              <a:t> are unrecoverable. </a:t>
            </a:r>
          </a:p>
          <a:p>
            <a:pPr marL="0" indent="0">
              <a:buNone/>
            </a:pPr>
            <a:endParaRPr lang="en-CA" dirty="0"/>
          </a:p>
        </p:txBody>
      </p:sp>
    </p:spTree>
    <p:extLst>
      <p:ext uri="{BB962C8B-B14F-4D97-AF65-F5344CB8AC3E}">
        <p14:creationId xmlns:p14="http://schemas.microsoft.com/office/powerpoint/2010/main" val="316652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064C-7C20-4901-8AC7-454CBB01905F}"/>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8FCDFA3A-5C0C-43C7-ADCB-EB746E279CD1}"/>
              </a:ext>
            </a:extLst>
          </p:cNvPr>
          <p:cNvSpPr>
            <a:spLocks noGrp="1"/>
          </p:cNvSpPr>
          <p:nvPr>
            <p:ph idx="1"/>
          </p:nvPr>
        </p:nvSpPr>
        <p:spPr/>
        <p:txBody>
          <a:bodyPr>
            <a:normAutofit fontScale="92500" lnSpcReduction="20000"/>
          </a:bodyPr>
          <a:lstStyle/>
          <a:p>
            <a:pPr marL="0" indent="0">
              <a:buNone/>
            </a:pPr>
            <a:r>
              <a:rPr lang="en-CA" b="1" dirty="0">
                <a:latin typeface="Arial" panose="020B0604020202020204" pitchFamily="34" charset="0"/>
                <a:cs typeface="Arial" panose="020B0604020202020204" pitchFamily="34" charset="0"/>
              </a:rPr>
              <a:t>Writing Materials</a:t>
            </a:r>
          </a:p>
          <a:p>
            <a:pPr marL="0" indent="0">
              <a:buNone/>
            </a:pPr>
            <a:r>
              <a:rPr lang="en-CA" dirty="0">
                <a:latin typeface="Arial" panose="020B0604020202020204" pitchFamily="34" charset="0"/>
                <a:cs typeface="Arial" panose="020B0604020202020204" pitchFamily="34" charset="0"/>
              </a:rPr>
              <a:t>	“</a:t>
            </a:r>
            <a:r>
              <a:rPr lang="en-CA" i="1" dirty="0">
                <a:latin typeface="Arial" panose="020B0604020202020204" pitchFamily="34" charset="0"/>
                <a:cs typeface="Arial" panose="020B0604020202020204" pitchFamily="34" charset="0"/>
              </a:rPr>
              <a:t>When you come, bring the cloak that I left with Carpus at Troas, also the books, and above all the parchments.” </a:t>
            </a:r>
            <a:r>
              <a:rPr lang="en-CA" dirty="0">
                <a:latin typeface="Arial" panose="020B0604020202020204" pitchFamily="34" charset="0"/>
                <a:cs typeface="Arial" panose="020B0604020202020204" pitchFamily="34" charset="0"/>
              </a:rPr>
              <a:t>(2Ti 4:13)</a:t>
            </a:r>
          </a:p>
          <a:p>
            <a:r>
              <a:rPr lang="en-CA" dirty="0">
                <a:latin typeface="Arial" panose="020B0604020202020204" pitchFamily="34" charset="0"/>
                <a:cs typeface="Arial" panose="020B0604020202020204" pitchFamily="34" charset="0"/>
              </a:rPr>
              <a:t>The Greek words that uses to indicate them are primarily the material of which the two classes of documents were made: The word for ‘book’ is </a:t>
            </a:r>
            <a:r>
              <a:rPr lang="en-CA" i="1" dirty="0">
                <a:latin typeface="Arial" panose="020B0604020202020204" pitchFamily="34" charset="0"/>
                <a:cs typeface="Arial" panose="020B0604020202020204" pitchFamily="34" charset="0"/>
              </a:rPr>
              <a:t>biblion</a:t>
            </a:r>
            <a:r>
              <a:rPr lang="en-CA" dirty="0">
                <a:latin typeface="Arial" panose="020B0604020202020204" pitchFamily="34" charset="0"/>
                <a:cs typeface="Arial" panose="020B0604020202020204" pitchFamily="34" charset="0"/>
              </a:rPr>
              <a:t>; and that for ‘parchment’ is </a:t>
            </a:r>
            <a:r>
              <a:rPr lang="en-CA" i="1" dirty="0">
                <a:latin typeface="Arial" panose="020B0604020202020204" pitchFamily="34" charset="0"/>
                <a:cs typeface="Arial" panose="020B0604020202020204" pitchFamily="34" charset="0"/>
              </a:rPr>
              <a:t>membrana</a:t>
            </a:r>
            <a:r>
              <a:rPr lang="en-CA" dirty="0">
                <a:latin typeface="Arial" panose="020B0604020202020204" pitchFamily="34" charset="0"/>
                <a:cs typeface="Arial" panose="020B0604020202020204" pitchFamily="34" charset="0"/>
              </a:rPr>
              <a:t>. </a:t>
            </a:r>
          </a:p>
          <a:p>
            <a:pPr marL="0" indent="0">
              <a:buNone/>
            </a:pPr>
            <a:r>
              <a:rPr lang="en-CA" dirty="0">
                <a:latin typeface="Arial" panose="020B0604020202020204" pitchFamily="34" charset="0"/>
                <a:cs typeface="Arial" panose="020B0604020202020204" pitchFamily="34" charset="0"/>
              </a:rPr>
              <a:t>“Books”</a:t>
            </a:r>
          </a:p>
          <a:p>
            <a:r>
              <a:rPr lang="en-CA" dirty="0">
                <a:latin typeface="Arial" panose="020B0604020202020204" pitchFamily="34" charset="0"/>
                <a:cs typeface="Arial" panose="020B0604020202020204" pitchFamily="34" charset="0"/>
              </a:rPr>
              <a:t>A biblion was a roll of papyrus or </a:t>
            </a:r>
            <a:r>
              <a:rPr lang="en-CA" dirty="0" err="1">
                <a:latin typeface="Arial" panose="020B0604020202020204" pitchFamily="34" charset="0"/>
                <a:cs typeface="Arial" panose="020B0604020202020204" pitchFamily="34" charset="0"/>
              </a:rPr>
              <a:t>byblos</a:t>
            </a:r>
            <a:r>
              <a:rPr lang="en-CA" dirty="0">
                <a:latin typeface="Arial" panose="020B0604020202020204" pitchFamily="34" charset="0"/>
                <a:cs typeface="Arial" panose="020B0604020202020204" pitchFamily="34" charset="0"/>
              </a:rPr>
              <a:t>. This was a reed-plant, which is also the name of a town in Phoenicia, Byblos (</a:t>
            </a:r>
            <a:r>
              <a:rPr lang="en-CA" dirty="0" err="1">
                <a:latin typeface="Arial" panose="020B0604020202020204" pitchFamily="34" charset="0"/>
                <a:cs typeface="Arial" panose="020B0604020202020204" pitchFamily="34" charset="0"/>
              </a:rPr>
              <a:t>Gebal</a:t>
            </a:r>
            <a:r>
              <a:rPr lang="en-CA" dirty="0">
                <a:latin typeface="Arial" panose="020B0604020202020204" pitchFamily="34" charset="0"/>
                <a:cs typeface="Arial" panose="020B0604020202020204" pitchFamily="34" charset="0"/>
              </a:rPr>
              <a:t>, in OT). The use of papyrus for writing purposes in Egypt goes back to 3000 BCE, it was exported in large quantity from Egypt to Phoenicia by the end of 1200 BCE. It is from biblion that our word ‘Bible’ is derived.</a:t>
            </a:r>
          </a:p>
          <a:p>
            <a:pPr marL="0" indent="0">
              <a:buNone/>
            </a:pPr>
            <a:endParaRPr lang="en-CA" dirty="0"/>
          </a:p>
        </p:txBody>
      </p:sp>
    </p:spTree>
    <p:extLst>
      <p:ext uri="{BB962C8B-B14F-4D97-AF65-F5344CB8AC3E}">
        <p14:creationId xmlns:p14="http://schemas.microsoft.com/office/powerpoint/2010/main" val="42464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7C8C-27EF-476F-A5AA-A6CADA00B8D8}"/>
              </a:ext>
            </a:extLst>
          </p:cNvPr>
          <p:cNvSpPr>
            <a:spLocks noGrp="1"/>
          </p:cNvSpPr>
          <p:nvPr>
            <p:ph type="title"/>
          </p:nvPr>
        </p:nvSpPr>
        <p:spPr/>
        <p:txBody>
          <a:bodyPr/>
          <a:lstStyle/>
          <a:p>
            <a:r>
              <a:rPr lang="en-CA" dirty="0"/>
              <a:t>III.	How Was the Bible Written?</a:t>
            </a:r>
          </a:p>
        </p:txBody>
      </p:sp>
      <p:sp>
        <p:nvSpPr>
          <p:cNvPr id="3" name="Content Placeholder 2">
            <a:extLst>
              <a:ext uri="{FF2B5EF4-FFF2-40B4-BE49-F238E27FC236}">
                <a16:creationId xmlns:a16="http://schemas.microsoft.com/office/drawing/2014/main" id="{29ED2F81-D1A3-47AD-B997-E0EE10C78B15}"/>
              </a:ext>
            </a:extLst>
          </p:cNvPr>
          <p:cNvSpPr>
            <a:spLocks noGrp="1"/>
          </p:cNvSpPr>
          <p:nvPr>
            <p:ph idx="1"/>
          </p:nvPr>
        </p:nvSpPr>
        <p:spPr/>
        <p:txBody>
          <a:bodyPr>
            <a:normAutofit lnSpcReduction="10000"/>
          </a:bodyPr>
          <a:lstStyle/>
          <a:p>
            <a:pPr marL="0" indent="0">
              <a:buNone/>
            </a:pPr>
            <a:r>
              <a:rPr lang="en-CA" dirty="0"/>
              <a:t>“Parchment”</a:t>
            </a:r>
          </a:p>
          <a:p>
            <a:r>
              <a:rPr lang="en-CA" dirty="0"/>
              <a:t>The Greek word for parchment is </a:t>
            </a:r>
            <a:r>
              <a:rPr lang="en-CA" i="1" dirty="0"/>
              <a:t>membrana</a:t>
            </a:r>
            <a:r>
              <a:rPr lang="en-CA" dirty="0"/>
              <a:t>, a word borrowed from Latin (or English word ‘membrane’). This is an animal and not a vegetable product, the skin of sheep, goats, antelopes, and similar animals, which was shaved and scraped to provide a more durable, writing material than papyrus. The word ‘parchment’ comes from the name of the city of Pergamum, in Asia Minor, for the production of this writing material was at one time specially associated with that place. What the parchments which Paul so desired Timothy to bring was probably portions of the Holy Scripture. Parchment made from calf-skin is called vellum.</a:t>
            </a:r>
          </a:p>
        </p:txBody>
      </p:sp>
    </p:spTree>
    <p:extLst>
      <p:ext uri="{BB962C8B-B14F-4D97-AF65-F5344CB8AC3E}">
        <p14:creationId xmlns:p14="http://schemas.microsoft.com/office/powerpoint/2010/main" val="2981790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3792</Words>
  <Application>Microsoft Office PowerPoint</Application>
  <PresentationFormat>Widescreen</PresentationFormat>
  <Paragraphs>135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Symbol</vt:lpstr>
      <vt:lpstr>Office Theme</vt:lpstr>
      <vt:lpstr>The Bible and How to Read It</vt:lpstr>
      <vt:lpstr>I. Introduction</vt:lpstr>
      <vt:lpstr>II. Revelation of God to Man</vt:lpstr>
      <vt:lpstr>3.  The Bible: the written form of special revelation.</vt:lpstr>
      <vt:lpstr>3. The Bible: the written form of special revelation. </vt:lpstr>
      <vt:lpstr>III. How Was the Bible Written?</vt:lpstr>
      <vt:lpstr>III. How Was the Bible Written?</vt:lpstr>
      <vt:lpstr>III. How Was the Bible Written?</vt:lpstr>
      <vt:lpstr>III. How Was the Bible Written?</vt:lpstr>
      <vt:lpstr>III. How Was the Bible Written?</vt:lpstr>
      <vt:lpstr>III. How Was the Bible Written?</vt:lpstr>
      <vt:lpstr>III. How Was the Bible Written?</vt:lpstr>
      <vt:lpstr>III. How Was the Bible Written?</vt:lpstr>
      <vt:lpstr>III. How Was the Bible Written?</vt:lpstr>
      <vt:lpstr>III. How Was the Bible Written?</vt:lpstr>
      <vt:lpstr>IV. Transmission of the Text</vt:lpstr>
      <vt:lpstr>IV. Transmission of the Text</vt:lpstr>
      <vt:lpstr>IV. Transmission of the Text</vt:lpstr>
      <vt:lpstr>IV. Transmission of the Text</vt:lpstr>
      <vt:lpstr>IV. Transmission of the Text</vt:lpstr>
      <vt:lpstr>IV. Transmission of the Text</vt:lpstr>
      <vt:lpstr>IV. Transmission of the Text</vt:lpstr>
      <vt:lpstr>IV. Transmission of the Text</vt:lpstr>
      <vt:lpstr>IV. Transmission of the Text</vt:lpstr>
      <vt:lpstr>IV. Transmission of the Text</vt:lpstr>
      <vt:lpstr>V. God’s Singular Care and Providence</vt:lpstr>
      <vt:lpstr>VI. Conclusions.</vt:lpstr>
      <vt:lpstr>VI.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How to Read It</dc:title>
  <dc:creator>Hansel Wang</dc:creator>
  <cp:lastModifiedBy>Hansel Wang</cp:lastModifiedBy>
  <cp:revision>4</cp:revision>
  <dcterms:created xsi:type="dcterms:W3CDTF">2021-09-02T18:06:30Z</dcterms:created>
  <dcterms:modified xsi:type="dcterms:W3CDTF">2021-09-03T23:12:02Z</dcterms:modified>
</cp:coreProperties>
</file>